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71" r:id="rId8"/>
    <p:sldId id="283" r:id="rId9"/>
    <p:sldId id="262" r:id="rId10"/>
    <p:sldId id="263" r:id="rId11"/>
    <p:sldId id="284" r:id="rId12"/>
    <p:sldId id="285" r:id="rId13"/>
    <p:sldId id="286" r:id="rId14"/>
    <p:sldId id="287" r:id="rId15"/>
    <p:sldId id="288" r:id="rId16"/>
    <p:sldId id="289" r:id="rId17"/>
    <p:sldId id="290" r:id="rId18"/>
    <p:sldId id="272" r:id="rId19"/>
    <p:sldId id="266" r:id="rId20"/>
    <p:sldId id="273" r:id="rId21"/>
    <p:sldId id="275" r:id="rId22"/>
    <p:sldId id="276" r:id="rId23"/>
    <p:sldId id="277" r:id="rId24"/>
    <p:sldId id="268" r:id="rId25"/>
    <p:sldId id="278" r:id="rId26"/>
    <p:sldId id="281" r:id="rId27"/>
    <p:sldId id="280" r:id="rId28"/>
    <p:sldId id="279" r:id="rId29"/>
    <p:sldId id="282" r:id="rId30"/>
    <p:sldId id="269" r:id="rId31"/>
    <p:sldId id="270" r:id="rId32"/>
  </p:sldIdLst>
  <p:sldSz cx="18288000" cy="10287000"/>
  <p:notesSz cx="6858000" cy="9144000"/>
  <p:embeddedFontLst>
    <p:embeddedFont>
      <p:font typeface="ADLaM Display" panose="02010000000000000000" pitchFamily="2" charset="0"/>
      <p:regular r:id="rId34"/>
    </p:embeddedFont>
    <p:embeddedFont>
      <p:font typeface="Aharoni" panose="02010803020104030203" pitchFamily="2" charset="-79"/>
      <p:bold r:id="rId35"/>
    </p:embeddedFont>
    <p:embeddedFont>
      <p:font typeface="Antonio Ultra-Bold" panose="020B0604020202020204" charset="0"/>
      <p:regular r:id="rId36"/>
    </p:embeddedFont>
    <p:embeddedFont>
      <p:font typeface="Cormorant Garamond Bold Italics" panose="020B0604020202020204" charset="0"/>
      <p:regular r:id="rId37"/>
    </p:embeddedFont>
    <p:embeddedFont>
      <p:font typeface="Montserrat Medium" panose="00000600000000000000" pitchFamily="2" charset="0"/>
      <p:regular r:id="rId38"/>
      <p:italic r:id="rId39"/>
    </p:embeddedFont>
    <p:embeddedFont>
      <p:font typeface="Palatino Linotype" panose="02040502050505030304" pitchFamily="18" charset="0"/>
      <p:regular r:id="rId40"/>
      <p:bold r:id="rId41"/>
      <p:italic r:id="rId42"/>
      <p:boldItalic r:id="rId43"/>
    </p:embeddedFont>
    <p:embeddedFont>
      <p:font typeface="Quicksand" panose="020B0604020202020204" charset="0"/>
      <p:regular r:id="rId44"/>
    </p:embeddedFont>
    <p:embeddedFont>
      <p:font typeface="Quicksand Bold" panose="020B0604020202020204" charset="0"/>
      <p:regular r:id="rId45"/>
    </p:embeddedFont>
    <p:embeddedFont>
      <p:font typeface="Raleway Medium" pitchFamily="2" charset="0"/>
      <p:regular r:id="rId46"/>
      <p:italic r:id="rId47"/>
    </p:embeddedFont>
    <p:embeddedFont>
      <p:font typeface="Raleway Ultra-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3333" autoAdjust="0"/>
  </p:normalViewPr>
  <p:slideViewPr>
    <p:cSldViewPr>
      <p:cViewPr varScale="1">
        <p:scale>
          <a:sx n="58" d="100"/>
          <a:sy n="58" d="100"/>
        </p:scale>
        <p:origin x="52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CC041-066B-4A67-93F7-4270284CE401}" type="datetimeFigureOut">
              <a:rPr lang="en-US" smtClean="0"/>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2BD01-2E6F-48A8-9249-152B9CED88E4}" type="slidenum">
              <a:rPr lang="en-US" smtClean="0"/>
              <a:t>‹#›</a:t>
            </a:fld>
            <a:endParaRPr lang="en-US"/>
          </a:p>
        </p:txBody>
      </p:sp>
    </p:spTree>
    <p:extLst>
      <p:ext uri="{BB962C8B-B14F-4D97-AF65-F5344CB8AC3E}">
        <p14:creationId xmlns:p14="http://schemas.microsoft.com/office/powerpoint/2010/main" val="185210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2BD01-2E6F-48A8-9249-152B9CED88E4}" type="slidenum">
              <a:rPr lang="en-US" smtClean="0"/>
              <a:t>1</a:t>
            </a:fld>
            <a:endParaRPr lang="en-US"/>
          </a:p>
        </p:txBody>
      </p:sp>
    </p:spTree>
    <p:extLst>
      <p:ext uri="{BB962C8B-B14F-4D97-AF65-F5344CB8AC3E}">
        <p14:creationId xmlns:p14="http://schemas.microsoft.com/office/powerpoint/2010/main" val="2339196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404CA-C965-2B1B-DFE4-45F76ADB8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7AF019-93F9-024C-15B1-512B62775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73824-8053-569D-3F6A-36E077558F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9B33ED-5583-EB4E-DA44-A6FF7CEF7C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4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7296A-BECE-F234-EEA7-E569DBA3E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4A5206-564A-7868-5488-61EFC7D30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DABDD-BEFC-2074-6C50-BCABF5FD23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B29E5E-2012-E675-D6F1-D4DD249771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36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AC3CF-5290-C87B-E265-ED85565F4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E288F9-3251-6363-4925-4EDCC89A8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151E0-0877-06E4-71AA-BFFB8E4359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840F33-0146-424B-CA1E-B7B9F3C448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25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072E1-6C53-DC2B-C450-3F545AB083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CA2C1C-4253-BA56-27DE-46378700C5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414BE-6C23-D8F3-622F-73F06D0F9B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6CD572-362C-E7E9-833A-291496BC7A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19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2BD01-2E6F-48A8-9249-152B9CED88E4}" type="slidenum">
              <a:rPr lang="en-US" smtClean="0"/>
              <a:t>30</a:t>
            </a:fld>
            <a:endParaRPr lang="en-US"/>
          </a:p>
        </p:txBody>
      </p:sp>
    </p:spTree>
    <p:extLst>
      <p:ext uri="{BB962C8B-B14F-4D97-AF65-F5344CB8AC3E}">
        <p14:creationId xmlns:p14="http://schemas.microsoft.com/office/powerpoint/2010/main" val="234176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2BD01-2E6F-48A8-9249-152B9CED88E4}" type="slidenum">
              <a:rPr lang="en-US" smtClean="0"/>
              <a:t>4</a:t>
            </a:fld>
            <a:endParaRPr lang="en-US"/>
          </a:p>
        </p:txBody>
      </p:sp>
    </p:spTree>
    <p:extLst>
      <p:ext uri="{BB962C8B-B14F-4D97-AF65-F5344CB8AC3E}">
        <p14:creationId xmlns:p14="http://schemas.microsoft.com/office/powerpoint/2010/main" val="337492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D453-FBD7-ABF5-2C3B-82BB83093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AC9DF-A84A-4C87-26D8-9ABD160C2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EBB99-7FE4-7249-3562-42CD167281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E3A75F-2277-2DD9-9348-92A916B8EB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26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2BD01-2E6F-48A8-9249-152B9CED88E4}" type="slidenum">
              <a:rPr lang="en-US" smtClean="0"/>
              <a:t>10</a:t>
            </a:fld>
            <a:endParaRPr lang="en-US"/>
          </a:p>
        </p:txBody>
      </p:sp>
    </p:spTree>
    <p:extLst>
      <p:ext uri="{BB962C8B-B14F-4D97-AF65-F5344CB8AC3E}">
        <p14:creationId xmlns:p14="http://schemas.microsoft.com/office/powerpoint/2010/main" val="258295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8CE28-2C33-3177-854A-C26598B083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938854-C088-761C-13A7-47C20C3DD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C96A9-A63D-DC12-CC67-3AC93AE283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627392-1C17-826E-2B2A-050EEF19B8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778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7CD7-B074-16A6-B8B1-154E01BF5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25371-1B60-69B5-0518-21B96A1EF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BFA919-AD44-84CF-9D4A-B0BFA3690F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A8E9ED-FFB6-E167-3322-E6271F819F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62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8611B-D026-0666-E9F9-0428C3E5D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8F0599-8931-71B1-229F-D2174D9BCA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E7E6E9-7373-0817-E548-884AB50550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C9DD38-89B3-91DB-8E50-E523E15ABD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6033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6BB68-3791-846C-F179-5C8B770D1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EF84A-433C-92D6-53F5-8F585D3A1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4410B-E543-9F23-2889-1E89EA88FF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30B82D-0B81-193C-A572-2B81E6D899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421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0329C-B330-8926-353B-340E06CB07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6FA67-2A5B-1227-A8F8-209F9FE0E2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79471-BC9B-A924-36EC-875A1B1BE1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D08B9E-E50B-B736-B549-14E931560B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D01-2E6F-48A8-9249-152B9CED88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976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4.jpg"/><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5.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915400" y="2933700"/>
            <a:ext cx="7137321" cy="713732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100000"/>
                  </a:srgbClr>
                </a:gs>
                <a:gs pos="100000">
                  <a:srgbClr val="6F6296">
                    <a:alpha val="0"/>
                  </a:srgbClr>
                </a:gs>
              </a:gsLst>
              <a:lin ang="0"/>
            </a:gra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6" name="Group 6"/>
          <p:cNvGrpSpPr/>
          <p:nvPr/>
        </p:nvGrpSpPr>
        <p:grpSpPr>
          <a:xfrm>
            <a:off x="14599105" y="5143500"/>
            <a:ext cx="4884164" cy="488416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9" name="Freeform 9"/>
          <p:cNvSpPr/>
          <p:nvPr/>
        </p:nvSpPr>
        <p:spPr>
          <a:xfrm flipH="1">
            <a:off x="990600" y="-30861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txBody>
          <a:bodyPr/>
          <a:lstStyle/>
          <a:p>
            <a:endParaRPr lang="en-US" dirty="0"/>
          </a:p>
        </p:txBody>
      </p:sp>
      <p:sp>
        <p:nvSpPr>
          <p:cNvPr id="12" name="Freeform 12"/>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5600561" y="190500"/>
            <a:ext cx="2680687" cy="897724"/>
            <a:chOff x="0" y="0"/>
            <a:chExt cx="706025" cy="236438"/>
          </a:xfrm>
        </p:grpSpPr>
        <p:sp>
          <p:nvSpPr>
            <p:cNvPr id="15" name="Freeform 1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16" name="TextBox 1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7" name="TextBox 17"/>
          <p:cNvSpPr txBox="1"/>
          <p:nvPr/>
        </p:nvSpPr>
        <p:spPr>
          <a:xfrm>
            <a:off x="1600200" y="876300"/>
            <a:ext cx="12954000" cy="2010550"/>
          </a:xfrm>
          <a:prstGeom prst="rect">
            <a:avLst/>
          </a:prstGeom>
        </p:spPr>
        <p:txBody>
          <a:bodyPr wrap="square" lIns="0" tIns="0" rIns="0" bIns="0" rtlCol="0" anchor="t">
            <a:spAutoFit/>
          </a:bodyPr>
          <a:lstStyle/>
          <a:p>
            <a:pPr algn="just">
              <a:lnSpc>
                <a:spcPts val="19192"/>
              </a:lnSpc>
              <a:spcBef>
                <a:spcPct val="0"/>
              </a:spcBef>
            </a:pPr>
            <a:r>
              <a:rPr lang="en-US" sz="60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Thiết</a:t>
            </a:r>
            <a:r>
              <a:rPr lang="en-US" sz="60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a:t>
            </a:r>
            <a:r>
              <a:rPr lang="en-US" sz="60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Kế</a:t>
            </a:r>
            <a:r>
              <a:rPr lang="en-US" sz="60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a:t>
            </a:r>
            <a:r>
              <a:rPr lang="en-US" sz="60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Mạng</a:t>
            </a:r>
            <a:r>
              <a:rPr lang="en-US" sz="60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Cho </a:t>
            </a:r>
            <a:r>
              <a:rPr lang="en-US" sz="60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Tòa</a:t>
            </a:r>
            <a:r>
              <a:rPr lang="en-US" sz="60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a:t>
            </a:r>
            <a:r>
              <a:rPr lang="en-US" sz="60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Nhà</a:t>
            </a:r>
            <a:r>
              <a:rPr lang="en-US" sz="60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3 </a:t>
            </a:r>
            <a:r>
              <a:rPr lang="en-US" sz="60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Tầng</a:t>
            </a:r>
            <a:r>
              <a:rPr lang="en-US" sz="60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a:t>
            </a:r>
          </a:p>
        </p:txBody>
      </p:sp>
      <p:sp>
        <p:nvSpPr>
          <p:cNvPr id="19" name="TextBox 19"/>
          <p:cNvSpPr txBox="1"/>
          <p:nvPr/>
        </p:nvSpPr>
        <p:spPr>
          <a:xfrm>
            <a:off x="6477000" y="3695700"/>
            <a:ext cx="5010891" cy="440442"/>
          </a:xfrm>
          <a:prstGeom prst="rect">
            <a:avLst/>
          </a:prstGeom>
        </p:spPr>
        <p:txBody>
          <a:bodyPr wrap="square" lIns="0" tIns="0" rIns="0" bIns="0" rtlCol="0" anchor="t">
            <a:spAutoFit/>
          </a:bodyPr>
          <a:lstStyle/>
          <a:p>
            <a:pPr algn="l">
              <a:lnSpc>
                <a:spcPts val="2783"/>
              </a:lnSpc>
              <a:spcBef>
                <a:spcPct val="0"/>
              </a:spcBef>
            </a:pPr>
            <a:r>
              <a:rPr lang="en-US" sz="5400" b="1" dirty="0" err="1">
                <a:solidFill>
                  <a:srgbClr val="FFFFFF"/>
                </a:solidFill>
                <a:latin typeface="Montserrat Medium"/>
                <a:ea typeface="Montserrat Medium"/>
                <a:cs typeface="Montserrat Medium"/>
                <a:sym typeface="Montserrat Medium"/>
              </a:rPr>
              <a:t>Nhóm</a:t>
            </a:r>
            <a:r>
              <a:rPr lang="en-US" sz="5400" b="1" dirty="0">
                <a:solidFill>
                  <a:srgbClr val="FFFFFF"/>
                </a:solidFill>
                <a:latin typeface="Montserrat Medium"/>
                <a:ea typeface="Montserrat Medium"/>
                <a:cs typeface="Montserrat Medium"/>
                <a:sym typeface="Montserrat Medium"/>
              </a:rPr>
              <a:t> 2</a:t>
            </a:r>
          </a:p>
        </p:txBody>
      </p:sp>
      <p:sp>
        <p:nvSpPr>
          <p:cNvPr id="21" name="TextBox 21"/>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endParaRPr lang="en-US" sz="1920" b="1" spc="199" dirty="0">
              <a:solidFill>
                <a:srgbClr val="FFFFFF"/>
              </a:solidFill>
              <a:latin typeface="Montserrat Medium"/>
              <a:ea typeface="Montserrat Medium"/>
              <a:cs typeface="Montserrat Medium"/>
              <a:sym typeface="Montserrat Medium"/>
            </a:endParaRPr>
          </a:p>
        </p:txBody>
      </p:sp>
      <p:grpSp>
        <p:nvGrpSpPr>
          <p:cNvPr id="22" name="Group 21">
            <a:extLst>
              <a:ext uri="{FF2B5EF4-FFF2-40B4-BE49-F238E27FC236}">
                <a16:creationId xmlns:a16="http://schemas.microsoft.com/office/drawing/2014/main" id="{F8E3C3DB-57E7-F6B8-97F3-EE4F2B2628FE}"/>
              </a:ext>
            </a:extLst>
          </p:cNvPr>
          <p:cNvGrpSpPr/>
          <p:nvPr/>
        </p:nvGrpSpPr>
        <p:grpSpPr>
          <a:xfrm>
            <a:off x="14401800" y="952500"/>
            <a:ext cx="3429000" cy="2367023"/>
            <a:chOff x="0" y="0"/>
            <a:chExt cx="8208724" cy="4545804"/>
          </a:xfrm>
        </p:grpSpPr>
        <p:sp>
          <p:nvSpPr>
            <p:cNvPr id="23" name="Freeform 12">
              <a:extLst>
                <a:ext uri="{FF2B5EF4-FFF2-40B4-BE49-F238E27FC236}">
                  <a16:creationId xmlns:a16="http://schemas.microsoft.com/office/drawing/2014/main" id="{477D41EA-9399-9D78-C233-2CCC682C9CCD}"/>
                </a:ext>
              </a:extLst>
            </p:cNvPr>
            <p:cNvSpPr/>
            <p:nvPr/>
          </p:nvSpPr>
          <p:spPr>
            <a:xfrm>
              <a:off x="0" y="0"/>
              <a:ext cx="3210797" cy="4097305"/>
            </a:xfrm>
            <a:custGeom>
              <a:avLst/>
              <a:gdLst/>
              <a:ahLst/>
              <a:cxnLst/>
              <a:rect l="l" t="t" r="r" b="b"/>
              <a:pathLst>
                <a:path w="3210797" h="4097305">
                  <a:moveTo>
                    <a:pt x="0" y="0"/>
                  </a:moveTo>
                  <a:lnTo>
                    <a:pt x="3210797" y="0"/>
                  </a:lnTo>
                  <a:lnTo>
                    <a:pt x="3210797" y="4097305"/>
                  </a:lnTo>
                  <a:lnTo>
                    <a:pt x="0" y="40973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24" name="Freeform 13">
              <a:extLst>
                <a:ext uri="{FF2B5EF4-FFF2-40B4-BE49-F238E27FC236}">
                  <a16:creationId xmlns:a16="http://schemas.microsoft.com/office/drawing/2014/main" id="{E04A7B23-F7CB-9D50-BF0D-A07853F556B9}"/>
                </a:ext>
              </a:extLst>
            </p:cNvPr>
            <p:cNvSpPr/>
            <p:nvPr/>
          </p:nvSpPr>
          <p:spPr>
            <a:xfrm flipH="1">
              <a:off x="4997927" y="448499"/>
              <a:ext cx="3210797" cy="4097305"/>
            </a:xfrm>
            <a:custGeom>
              <a:avLst/>
              <a:gdLst/>
              <a:ahLst/>
              <a:cxnLst/>
              <a:rect l="l" t="t" r="r" b="b"/>
              <a:pathLst>
                <a:path w="3210797" h="4097305">
                  <a:moveTo>
                    <a:pt x="3210798" y="0"/>
                  </a:moveTo>
                  <a:lnTo>
                    <a:pt x="0" y="0"/>
                  </a:lnTo>
                  <a:lnTo>
                    <a:pt x="0" y="4097305"/>
                  </a:lnTo>
                  <a:lnTo>
                    <a:pt x="3210798" y="4097305"/>
                  </a:lnTo>
                  <a:lnTo>
                    <a:pt x="321079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14">
              <a:extLst>
                <a:ext uri="{FF2B5EF4-FFF2-40B4-BE49-F238E27FC236}">
                  <a16:creationId xmlns:a16="http://schemas.microsoft.com/office/drawing/2014/main" id="{DED04400-6C78-AC99-07D8-17E1CC9004A2}"/>
                </a:ext>
              </a:extLst>
            </p:cNvPr>
            <p:cNvSpPr/>
            <p:nvPr/>
          </p:nvSpPr>
          <p:spPr>
            <a:xfrm>
              <a:off x="1571344" y="3862907"/>
              <a:ext cx="2593339" cy="419924"/>
            </a:xfrm>
            <a:custGeom>
              <a:avLst/>
              <a:gdLst/>
              <a:ahLst/>
              <a:cxnLst/>
              <a:rect l="l" t="t" r="r" b="b"/>
              <a:pathLst>
                <a:path w="2593339" h="419924">
                  <a:moveTo>
                    <a:pt x="0" y="0"/>
                  </a:moveTo>
                  <a:lnTo>
                    <a:pt x="2593338" y="0"/>
                  </a:lnTo>
                  <a:lnTo>
                    <a:pt x="2593338" y="419925"/>
                  </a:lnTo>
                  <a:lnTo>
                    <a:pt x="0" y="419925"/>
                  </a:lnTo>
                  <a:lnTo>
                    <a:pt x="0" y="0"/>
                  </a:lnTo>
                  <a:close/>
                </a:path>
              </a:pathLst>
            </a:custGeom>
            <a:blipFill>
              <a:blip r:embed="rId6">
                <a:extLst>
                  <a:ext uri="{96DAC541-7B7A-43D3-8B79-37D633B846F1}">
                    <asvg:svgBlip xmlns:asvg="http://schemas.microsoft.com/office/drawing/2016/SVG/main" r:embed="rId7"/>
                  </a:ext>
                </a:extLst>
              </a:blip>
              <a:stretch>
                <a:fillRect t="-688085"/>
              </a:stretch>
            </a:blipFill>
          </p:spPr>
          <p:txBody>
            <a:bodyPr/>
            <a:lstStyle/>
            <a:p>
              <a:endParaRPr lang="en-US"/>
            </a:p>
          </p:txBody>
        </p:sp>
        <p:sp>
          <p:nvSpPr>
            <p:cNvPr id="26" name="Freeform 15">
              <a:extLst>
                <a:ext uri="{FF2B5EF4-FFF2-40B4-BE49-F238E27FC236}">
                  <a16:creationId xmlns:a16="http://schemas.microsoft.com/office/drawing/2014/main" id="{B1CA10E6-2FD6-56B1-006C-9B3620037BF0}"/>
                </a:ext>
              </a:extLst>
            </p:cNvPr>
            <p:cNvSpPr/>
            <p:nvPr/>
          </p:nvSpPr>
          <p:spPr>
            <a:xfrm>
              <a:off x="2524495" y="4097305"/>
              <a:ext cx="2532191" cy="419924"/>
            </a:xfrm>
            <a:custGeom>
              <a:avLst/>
              <a:gdLst/>
              <a:ahLst/>
              <a:cxnLst/>
              <a:rect l="l" t="t" r="r" b="b"/>
              <a:pathLst>
                <a:path w="2532191" h="419924">
                  <a:moveTo>
                    <a:pt x="0" y="0"/>
                  </a:moveTo>
                  <a:lnTo>
                    <a:pt x="2532191" y="0"/>
                  </a:lnTo>
                  <a:lnTo>
                    <a:pt x="2532191" y="419924"/>
                  </a:lnTo>
                  <a:lnTo>
                    <a:pt x="0" y="419924"/>
                  </a:lnTo>
                  <a:lnTo>
                    <a:pt x="0" y="0"/>
                  </a:lnTo>
                  <a:close/>
                </a:path>
              </a:pathLst>
            </a:custGeom>
            <a:blipFill>
              <a:blip r:embed="rId6">
                <a:extLst>
                  <a:ext uri="{96DAC541-7B7A-43D3-8B79-37D633B846F1}">
                    <asvg:svgBlip xmlns:asvg="http://schemas.microsoft.com/office/drawing/2016/SVG/main" r:embed="rId7"/>
                  </a:ext>
                </a:extLst>
              </a:blip>
              <a:stretch>
                <a:fillRect t="-688085" r="-2414"/>
              </a:stretch>
            </a:blipFill>
          </p:spPr>
          <p:txBody>
            <a:bodyPr/>
            <a:lstStyle/>
            <a:p>
              <a:endParaRPr lang="en-US"/>
            </a:p>
          </p:txBody>
        </p:sp>
      </p:grpSp>
      <p:grpSp>
        <p:nvGrpSpPr>
          <p:cNvPr id="28" name="Group 27">
            <a:extLst>
              <a:ext uri="{FF2B5EF4-FFF2-40B4-BE49-F238E27FC236}">
                <a16:creationId xmlns:a16="http://schemas.microsoft.com/office/drawing/2014/main" id="{03FF71AE-A9BA-8A86-5DE5-E55793521718}"/>
              </a:ext>
            </a:extLst>
          </p:cNvPr>
          <p:cNvGrpSpPr/>
          <p:nvPr/>
        </p:nvGrpSpPr>
        <p:grpSpPr>
          <a:xfrm>
            <a:off x="304800" y="8724900"/>
            <a:ext cx="3124200" cy="1562100"/>
            <a:chOff x="0" y="0"/>
            <a:chExt cx="8259897" cy="5762392"/>
          </a:xfrm>
        </p:grpSpPr>
        <p:sp>
          <p:nvSpPr>
            <p:cNvPr id="29" name="Freeform 8">
              <a:extLst>
                <a:ext uri="{FF2B5EF4-FFF2-40B4-BE49-F238E27FC236}">
                  <a16:creationId xmlns:a16="http://schemas.microsoft.com/office/drawing/2014/main" id="{DE377DC6-F582-24B5-3BFC-86020B6ACDCF}"/>
                </a:ext>
              </a:extLst>
            </p:cNvPr>
            <p:cNvSpPr/>
            <p:nvPr/>
          </p:nvSpPr>
          <p:spPr>
            <a:xfrm>
              <a:off x="0" y="4003689"/>
              <a:ext cx="3358634" cy="1758703"/>
            </a:xfrm>
            <a:custGeom>
              <a:avLst/>
              <a:gdLst/>
              <a:ahLst/>
              <a:cxnLst/>
              <a:rect l="l" t="t" r="r" b="b"/>
              <a:pathLst>
                <a:path w="3358634" h="1758703">
                  <a:moveTo>
                    <a:pt x="0" y="0"/>
                  </a:moveTo>
                  <a:lnTo>
                    <a:pt x="3358634" y="0"/>
                  </a:lnTo>
                  <a:lnTo>
                    <a:pt x="3358634" y="1758703"/>
                  </a:lnTo>
                  <a:lnTo>
                    <a:pt x="0" y="17587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AutoShape 9">
              <a:extLst>
                <a:ext uri="{FF2B5EF4-FFF2-40B4-BE49-F238E27FC236}">
                  <a16:creationId xmlns:a16="http://schemas.microsoft.com/office/drawing/2014/main" id="{3C41FACF-8DF6-3A40-D398-4CF6F2ADB717}"/>
                </a:ext>
              </a:extLst>
            </p:cNvPr>
            <p:cNvSpPr/>
            <p:nvPr/>
          </p:nvSpPr>
          <p:spPr>
            <a:xfrm flipV="1">
              <a:off x="2991767" y="3671489"/>
              <a:ext cx="2857983" cy="1650057"/>
            </a:xfrm>
            <a:prstGeom prst="line">
              <a:avLst/>
            </a:prstGeom>
            <a:ln w="241300" cap="flat">
              <a:solidFill>
                <a:srgbClr val="1C0140"/>
              </a:solidFill>
              <a:prstDash val="solid"/>
              <a:headEnd type="none" w="sm" len="sm"/>
              <a:tailEnd type="none" w="sm" len="sm"/>
            </a:ln>
          </p:spPr>
          <p:txBody>
            <a:bodyPr/>
            <a:lstStyle/>
            <a:p>
              <a:endParaRPr lang="en-US"/>
            </a:p>
          </p:txBody>
        </p:sp>
        <p:sp>
          <p:nvSpPr>
            <p:cNvPr id="31" name="Freeform 10">
              <a:extLst>
                <a:ext uri="{FF2B5EF4-FFF2-40B4-BE49-F238E27FC236}">
                  <a16:creationId xmlns:a16="http://schemas.microsoft.com/office/drawing/2014/main" id="{056FA93C-EBBD-2A73-1BEF-FD982176A457}"/>
                </a:ext>
              </a:extLst>
            </p:cNvPr>
            <p:cNvSpPr/>
            <p:nvPr/>
          </p:nvSpPr>
          <p:spPr>
            <a:xfrm>
              <a:off x="4095995" y="0"/>
              <a:ext cx="4163902" cy="4883041"/>
            </a:xfrm>
            <a:custGeom>
              <a:avLst/>
              <a:gdLst/>
              <a:ahLst/>
              <a:cxnLst/>
              <a:rect l="l" t="t" r="r" b="b"/>
              <a:pathLst>
                <a:path w="4163902" h="4883041">
                  <a:moveTo>
                    <a:pt x="0" y="0"/>
                  </a:moveTo>
                  <a:lnTo>
                    <a:pt x="4163902" y="0"/>
                  </a:lnTo>
                  <a:lnTo>
                    <a:pt x="4163902" y="4883041"/>
                  </a:lnTo>
                  <a:lnTo>
                    <a:pt x="0" y="48830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grpSp>
      <p:sp>
        <p:nvSpPr>
          <p:cNvPr id="37" name="TextBox 36">
            <a:extLst>
              <a:ext uri="{FF2B5EF4-FFF2-40B4-BE49-F238E27FC236}">
                <a16:creationId xmlns:a16="http://schemas.microsoft.com/office/drawing/2014/main" id="{D597DA36-FC7C-31FD-FE5D-6186F030DA9C}"/>
              </a:ext>
            </a:extLst>
          </p:cNvPr>
          <p:cNvSpPr txBox="1"/>
          <p:nvPr/>
        </p:nvSpPr>
        <p:spPr>
          <a:xfrm>
            <a:off x="4800600" y="3619500"/>
            <a:ext cx="12367548" cy="2060372"/>
          </a:xfrm>
          <a:prstGeom prst="rect">
            <a:avLst/>
          </a:prstGeom>
          <a:noFill/>
        </p:spPr>
        <p:txBody>
          <a:bodyPr wrap="square">
            <a:spAutoFit/>
          </a:bodyPr>
          <a:lstStyle/>
          <a:p>
            <a:pPr algn="just">
              <a:lnSpc>
                <a:spcPts val="19192"/>
              </a:lnSpc>
              <a:spcBef>
                <a:spcPct val="0"/>
              </a:spcBef>
            </a:pPr>
            <a:r>
              <a:rPr lang="en-US" sz="44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Môn : </a:t>
            </a:r>
            <a:r>
              <a:rPr lang="en-US" sz="44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Thiết</a:t>
            </a:r>
            <a:r>
              <a:rPr lang="en-US" sz="44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a:t>
            </a:r>
            <a:r>
              <a:rPr lang="en-US" sz="44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Kế</a:t>
            </a:r>
            <a:r>
              <a:rPr lang="en-US" sz="44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a:t>
            </a:r>
            <a:r>
              <a:rPr lang="en-US" sz="44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Mạng</a:t>
            </a:r>
            <a:r>
              <a:rPr lang="en-US" sz="44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a:t>
            </a:r>
          </a:p>
        </p:txBody>
      </p:sp>
      <p:sp>
        <p:nvSpPr>
          <p:cNvPr id="39" name="TextBox 38">
            <a:extLst>
              <a:ext uri="{FF2B5EF4-FFF2-40B4-BE49-F238E27FC236}">
                <a16:creationId xmlns:a16="http://schemas.microsoft.com/office/drawing/2014/main" id="{2417FEF7-E577-15A5-3BAE-071A5D21DF9F}"/>
              </a:ext>
            </a:extLst>
          </p:cNvPr>
          <p:cNvSpPr txBox="1"/>
          <p:nvPr/>
        </p:nvSpPr>
        <p:spPr>
          <a:xfrm>
            <a:off x="3886200" y="5067300"/>
            <a:ext cx="12367548" cy="2036135"/>
          </a:xfrm>
          <a:prstGeom prst="rect">
            <a:avLst/>
          </a:prstGeom>
          <a:noFill/>
        </p:spPr>
        <p:txBody>
          <a:bodyPr wrap="square">
            <a:spAutoFit/>
          </a:bodyPr>
          <a:lstStyle/>
          <a:p>
            <a:pPr algn="just">
              <a:lnSpc>
                <a:spcPts val="19192"/>
              </a:lnSpc>
              <a:spcBef>
                <a:spcPct val="0"/>
              </a:spcBef>
            </a:pPr>
            <a:r>
              <a:rPr lang="en-US" sz="3600" b="1"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Giảng</a:t>
            </a:r>
            <a:r>
              <a:rPr lang="en-US" sz="36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Antonio Ultra-Bold"/>
              </a:rPr>
              <a:t> Viên : Phan Thị Hồng Nhung</a:t>
            </a:r>
          </a:p>
        </p:txBody>
      </p:sp>
      <p:sp>
        <p:nvSpPr>
          <p:cNvPr id="44" name="Freeform 2">
            <a:extLst>
              <a:ext uri="{FF2B5EF4-FFF2-40B4-BE49-F238E27FC236}">
                <a16:creationId xmlns:a16="http://schemas.microsoft.com/office/drawing/2014/main" id="{B55F7310-7D88-816C-8138-9025C60E52D9}"/>
              </a:ext>
            </a:extLst>
          </p:cNvPr>
          <p:cNvSpPr/>
          <p:nvPr/>
        </p:nvSpPr>
        <p:spPr>
          <a:xfrm>
            <a:off x="11734800" y="4838700"/>
            <a:ext cx="4800600" cy="5638800"/>
          </a:xfrm>
          <a:custGeom>
            <a:avLst/>
            <a:gdLst/>
            <a:ahLst/>
            <a:cxnLst/>
            <a:rect l="l" t="t" r="r" b="b"/>
            <a:pathLst>
              <a:path w="5285264" h="5790628">
                <a:moveTo>
                  <a:pt x="0" y="0"/>
                </a:moveTo>
                <a:lnTo>
                  <a:pt x="5285263" y="0"/>
                </a:lnTo>
                <a:lnTo>
                  <a:pt x="5285263" y="5790627"/>
                </a:lnTo>
                <a:lnTo>
                  <a:pt x="0" y="57906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7" name="Freeform 25">
            <a:extLst>
              <a:ext uri="{FF2B5EF4-FFF2-40B4-BE49-F238E27FC236}">
                <a16:creationId xmlns:a16="http://schemas.microsoft.com/office/drawing/2014/main" id="{2E8643D1-420C-B01E-68C1-A7AB7C0AA7C0}"/>
              </a:ext>
            </a:extLst>
          </p:cNvPr>
          <p:cNvSpPr/>
          <p:nvPr/>
        </p:nvSpPr>
        <p:spPr>
          <a:xfrm>
            <a:off x="152400" y="5448300"/>
            <a:ext cx="1295400" cy="1143000"/>
          </a:xfrm>
          <a:custGeom>
            <a:avLst/>
            <a:gdLst/>
            <a:ahLst/>
            <a:cxnLst/>
            <a:rect l="l" t="t" r="r" b="b"/>
            <a:pathLst>
              <a:path w="2121477" h="2381250">
                <a:moveTo>
                  <a:pt x="0" y="0"/>
                </a:moveTo>
                <a:lnTo>
                  <a:pt x="2121477" y="0"/>
                </a:lnTo>
                <a:lnTo>
                  <a:pt x="2121477" y="2381250"/>
                </a:lnTo>
                <a:lnTo>
                  <a:pt x="0" y="238125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8117570" y="-25527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p:cNvSpPr/>
          <p:nvPr/>
        </p:nvSpPr>
        <p:spPr>
          <a:xfrm flipH="1">
            <a:off x="17221200" y="91821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410665"/>
            <a:ext cx="17526000" cy="8839200"/>
          </a:xfrm>
          <a:custGeom>
            <a:avLst/>
            <a:gdLst/>
            <a:ahLst/>
            <a:cxnLst/>
            <a:rect l="l" t="t" r="r" b="b"/>
            <a:pathLst>
              <a:path w="4485957" h="7172315">
                <a:moveTo>
                  <a:pt x="0" y="0"/>
                </a:moveTo>
                <a:lnTo>
                  <a:pt x="4485956" y="0"/>
                </a:lnTo>
                <a:lnTo>
                  <a:pt x="4485956" y="7172315"/>
                </a:lnTo>
                <a:lnTo>
                  <a:pt x="0" y="71723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a:off x="34834" y="2247900"/>
            <a:ext cx="666614" cy="66661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solidFill>
                  <a:schemeClr val="bg1"/>
                </a:solidFill>
              </a:endParaRPr>
            </a:p>
          </p:txBody>
        </p:sp>
      </p:grpSp>
      <p:grpSp>
        <p:nvGrpSpPr>
          <p:cNvPr id="23" name="Group 23"/>
          <p:cNvGrpSpPr/>
          <p:nvPr/>
        </p:nvGrpSpPr>
        <p:grpSpPr>
          <a:xfrm>
            <a:off x="381000" y="7962900"/>
            <a:ext cx="666614" cy="66661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solidFill>
                  <a:schemeClr val="bg1"/>
                </a:solidFill>
              </a:endParaRPr>
            </a:p>
          </p:txBody>
        </p:sp>
      </p:grpSp>
      <p:grpSp>
        <p:nvGrpSpPr>
          <p:cNvPr id="27" name="Group 27"/>
          <p:cNvGrpSpPr/>
          <p:nvPr/>
        </p:nvGrpSpPr>
        <p:grpSpPr>
          <a:xfrm>
            <a:off x="14859000" y="3086100"/>
            <a:ext cx="1148007" cy="11480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solidFill>
                  <a:schemeClr val="bg1"/>
                </a:solidFill>
              </a:endParaRPr>
            </a:p>
          </p:txBody>
        </p:sp>
      </p:grpSp>
      <p:grpSp>
        <p:nvGrpSpPr>
          <p:cNvPr id="30" name="Group 11">
            <a:extLst>
              <a:ext uri="{FF2B5EF4-FFF2-40B4-BE49-F238E27FC236}">
                <a16:creationId xmlns:a16="http://schemas.microsoft.com/office/drawing/2014/main" id="{B70F9225-BD3A-30F8-3768-18A6197FF9B1}"/>
              </a:ext>
            </a:extLst>
          </p:cNvPr>
          <p:cNvGrpSpPr/>
          <p:nvPr/>
        </p:nvGrpSpPr>
        <p:grpSpPr>
          <a:xfrm>
            <a:off x="685800" y="190500"/>
            <a:ext cx="15414171" cy="1126324"/>
            <a:chOff x="0" y="0"/>
            <a:chExt cx="706025" cy="236438"/>
          </a:xfrm>
        </p:grpSpPr>
        <p:sp>
          <p:nvSpPr>
            <p:cNvPr id="31" name="Freeform 12">
              <a:extLst>
                <a:ext uri="{FF2B5EF4-FFF2-40B4-BE49-F238E27FC236}">
                  <a16:creationId xmlns:a16="http://schemas.microsoft.com/office/drawing/2014/main" id="{1D96F0D0-96A1-3744-DA3A-DDAF4B9CC110}"/>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2" name="TextBox 13">
              <a:extLst>
                <a:ext uri="{FF2B5EF4-FFF2-40B4-BE49-F238E27FC236}">
                  <a16:creationId xmlns:a16="http://schemas.microsoft.com/office/drawing/2014/main" id="{11415F48-4AFD-E818-C44F-4E9DEAFDF803}"/>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sz="3200">
                <a:solidFill>
                  <a:schemeClr val="bg1"/>
                </a:solidFill>
              </a:endParaRPr>
            </a:p>
          </p:txBody>
        </p:sp>
      </p:grpSp>
      <p:sp>
        <p:nvSpPr>
          <p:cNvPr id="33" name="TextBox 6">
            <a:extLst>
              <a:ext uri="{FF2B5EF4-FFF2-40B4-BE49-F238E27FC236}">
                <a16:creationId xmlns:a16="http://schemas.microsoft.com/office/drawing/2014/main" id="{C48B23B8-FA7C-4C9E-40F6-AF7160ED0361}"/>
              </a:ext>
            </a:extLst>
          </p:cNvPr>
          <p:cNvSpPr txBox="1"/>
          <p:nvPr/>
        </p:nvSpPr>
        <p:spPr>
          <a:xfrm>
            <a:off x="990600" y="190500"/>
            <a:ext cx="14072064" cy="1023357"/>
          </a:xfrm>
          <a:prstGeom prst="rect">
            <a:avLst/>
          </a:prstGeom>
        </p:spPr>
        <p:txBody>
          <a:bodyPr lIns="0" tIns="0" rIns="0" bIns="0" rtlCol="0" anchor="t">
            <a:spAutoFit/>
          </a:bodyPr>
          <a:lstStyle/>
          <a:p>
            <a:pPr marL="0" lvl="0" indent="0">
              <a:lnSpc>
                <a:spcPts val="8959"/>
              </a:lnSpc>
              <a:spcBef>
                <a:spcPct val="0"/>
              </a:spcBef>
            </a:pPr>
            <a:r>
              <a:rPr lang="vi-VN" sz="5400" b="1" i="1" dirty="0">
                <a:solidFill>
                  <a:schemeClr val="bg1"/>
                </a:solidFill>
                <a:latin typeface="Cormorant Garamond Bold Italics"/>
                <a:ea typeface="Cormorant Garamond Bold Italics"/>
                <a:cs typeface="Cormorant Garamond Bold Italics"/>
                <a:sym typeface="Cormorant Garamond Bold Italics"/>
              </a:rPr>
              <a:t>Quy hoạch địa chỉ IP</a:t>
            </a:r>
            <a:endParaRPr lang="en-US" sz="5400" b="1" i="1" dirty="0">
              <a:solidFill>
                <a:schemeClr val="bg1"/>
              </a:solidFill>
              <a:latin typeface="Cormorant Garamond Bold Italics"/>
              <a:ea typeface="Cormorant Garamond Bold Italics"/>
              <a:cs typeface="Cormorant Garamond Bold Italics"/>
              <a:sym typeface="Cormorant Garamond Bold Italics"/>
            </a:endParaRPr>
          </a:p>
        </p:txBody>
      </p:sp>
      <p:sp>
        <p:nvSpPr>
          <p:cNvPr id="34" name="TextBox 8">
            <a:extLst>
              <a:ext uri="{FF2B5EF4-FFF2-40B4-BE49-F238E27FC236}">
                <a16:creationId xmlns:a16="http://schemas.microsoft.com/office/drawing/2014/main" id="{67BA7D25-0684-8C23-8350-11C9F01815B4}"/>
              </a:ext>
            </a:extLst>
          </p:cNvPr>
          <p:cNvSpPr txBox="1"/>
          <p:nvPr/>
        </p:nvSpPr>
        <p:spPr>
          <a:xfrm>
            <a:off x="2133600" y="4152900"/>
            <a:ext cx="10527757" cy="3097130"/>
          </a:xfrm>
          <a:prstGeom prst="rect">
            <a:avLst/>
          </a:prstGeom>
        </p:spPr>
        <p:txBody>
          <a:bodyPr lIns="0" tIns="0" rIns="0" bIns="0" rtlCol="0" anchor="t">
            <a:spAutoFit/>
          </a:bodyPr>
          <a:lstStyle/>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192.168.10.1: Gateway (Router).</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192.168.10.2: File Server.</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192.168.10.3: NAS.</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192.168.10.4 - 30: 27 PC.</a:t>
            </a:r>
          </a:p>
          <a:p>
            <a:pPr marL="518160" lvl="1" indent="-259080" algn="l">
              <a:lnSpc>
                <a:spcPts val="4079"/>
              </a:lnSpc>
              <a:buFont typeface="Arial"/>
              <a:buChar char="•"/>
            </a:pPr>
            <a:r>
              <a:rPr lang="en-US" sz="3200" dirty="0" err="1">
                <a:solidFill>
                  <a:schemeClr val="bg1"/>
                </a:solidFill>
                <a:latin typeface="Quicksand"/>
                <a:ea typeface="Quicksand"/>
                <a:cs typeface="Quicksand"/>
                <a:sym typeface="Quicksand"/>
              </a:rPr>
              <a:t>Dư</a:t>
            </a:r>
            <a:r>
              <a:rPr lang="en-US" sz="3200" dirty="0">
                <a:solidFill>
                  <a:schemeClr val="bg1"/>
                </a:solidFill>
                <a:latin typeface="Quicksand"/>
                <a:ea typeface="Quicksand"/>
                <a:cs typeface="Quicksand"/>
                <a:sym typeface="Quicksand"/>
              </a:rPr>
              <a:t>: 192.168.10.31 - 62 (32 IP).</a:t>
            </a:r>
          </a:p>
          <a:p>
            <a:pPr marL="518160" lvl="1" indent="-259080" algn="l">
              <a:lnSpc>
                <a:spcPts val="4079"/>
              </a:lnSpc>
              <a:buFont typeface="Arial"/>
              <a:buChar char="•"/>
            </a:pPr>
            <a:endParaRPr lang="en-US" sz="3200" dirty="0">
              <a:solidFill>
                <a:schemeClr val="bg1"/>
              </a:solidFill>
              <a:latin typeface="Quicksand"/>
              <a:ea typeface="Quicksand"/>
              <a:cs typeface="Quicksand"/>
              <a:sym typeface="Quicksand"/>
            </a:endParaRPr>
          </a:p>
        </p:txBody>
      </p:sp>
      <p:sp>
        <p:nvSpPr>
          <p:cNvPr id="35" name="TextBox 11">
            <a:extLst>
              <a:ext uri="{FF2B5EF4-FFF2-40B4-BE49-F238E27FC236}">
                <a16:creationId xmlns:a16="http://schemas.microsoft.com/office/drawing/2014/main" id="{BD3E7DF1-4B39-82EF-0E8F-F23B477765CB}"/>
              </a:ext>
            </a:extLst>
          </p:cNvPr>
          <p:cNvSpPr txBox="1"/>
          <p:nvPr/>
        </p:nvSpPr>
        <p:spPr>
          <a:xfrm>
            <a:off x="1676400" y="2095500"/>
            <a:ext cx="15621000" cy="1953548"/>
          </a:xfrm>
          <a:prstGeom prst="rect">
            <a:avLst/>
          </a:prstGeom>
        </p:spPr>
        <p:txBody>
          <a:bodyPr wrap="square" lIns="0" tIns="0" rIns="0" bIns="0" rtlCol="0" anchor="t">
            <a:spAutoFit/>
          </a:bodyPr>
          <a:lstStyle/>
          <a:p>
            <a:pPr>
              <a:buNone/>
            </a:pPr>
            <a:r>
              <a:rPr lang="vi-VN" sz="3200" b="1" u="sng" dirty="0">
                <a:solidFill>
                  <a:schemeClr val="bg1"/>
                </a:solidFill>
                <a:latin typeface="Quicksand Bold"/>
                <a:ea typeface="Quicksand Bold"/>
                <a:cs typeface="Quicksand Bold"/>
                <a:sym typeface="Quicksand Bold"/>
              </a:rPr>
              <a:t>Dải IP</a:t>
            </a:r>
            <a:r>
              <a:rPr lang="en-US" sz="3200" b="1" u="sng" dirty="0">
                <a:solidFill>
                  <a:schemeClr val="bg1"/>
                </a:solidFill>
                <a:latin typeface="Quicksand Bold"/>
                <a:ea typeface="Quicksand Bold"/>
                <a:cs typeface="Quicksand Bold"/>
                <a:sym typeface="Quicksand Bold"/>
              </a:rPr>
              <a:t>: </a:t>
            </a:r>
            <a:r>
              <a:rPr lang="en-US" sz="3200" b="1" dirty="0">
                <a:solidFill>
                  <a:schemeClr val="bg1"/>
                </a:solidFill>
                <a:latin typeface="Quicksand Bold"/>
                <a:ea typeface="Quicksand Bold"/>
                <a:cs typeface="Quicksand Bold"/>
                <a:sym typeface="Quicksand Bold"/>
              </a:rPr>
              <a:t>    </a:t>
            </a:r>
            <a:r>
              <a:rPr lang="vi-VN" sz="3200" kern="100" dirty="0">
                <a:solidFill>
                  <a:schemeClr val="bg1"/>
                </a:solidFill>
                <a:effectLst/>
                <a:latin typeface="Quicksand Bold" panose="020B0604020202020204" charset="0"/>
                <a:ea typeface="Arial" panose="020B0604020202020204" pitchFamily="34" charset="0"/>
                <a:cs typeface="Quicksand Bold" panose="020B0604020202020204" charset="0"/>
              </a:rPr>
              <a:t>Sử dụng địa chỉ IP ở “Class C” </a:t>
            </a:r>
            <a:r>
              <a:rPr lang="en-US" sz="3200" kern="100" dirty="0">
                <a:solidFill>
                  <a:schemeClr val="bg1"/>
                </a:solidFill>
                <a:latin typeface="Quicksand Bold" panose="020B0604020202020204" charset="0"/>
                <a:ea typeface="Arial" panose="020B0604020202020204" pitchFamily="34" charset="0"/>
                <a:cs typeface="Quicksand Bold" panose="020B0604020202020204" charset="0"/>
              </a:rPr>
              <a:t>. </a:t>
            </a:r>
          </a:p>
          <a:p>
            <a:pPr>
              <a:buNone/>
            </a:pPr>
            <a:r>
              <a:rPr lang="nl-NL"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VLAN 10 và VLAN 20: Sử dụng subnet </a:t>
            </a:r>
            <a:r>
              <a:rPr lang="nl-NL" sz="3200" b="1" dirty="0">
                <a:solidFill>
                  <a:schemeClr val="bg1"/>
                </a:solidFill>
                <a:effectLst/>
                <a:latin typeface="Quicksand Bold" panose="020B0604020202020204" charset="0"/>
                <a:ea typeface="Palatino Linotype" panose="02040502050505030304" pitchFamily="18" charset="0"/>
                <a:cs typeface="Quicksand Bold" panose="020B0604020202020204" charset="0"/>
              </a:rPr>
              <a:t>/26</a:t>
            </a:r>
            <a:r>
              <a:rPr lang="nl-NL"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a:t>
            </a:r>
            <a:r>
              <a:rPr lang="en-US" sz="3200" dirty="0">
                <a:solidFill>
                  <a:schemeClr val="bg1"/>
                </a:solidFill>
                <a:latin typeface="Quicksand Bold" panose="020B0604020202020204" charset="0"/>
                <a:ea typeface="Palatino Linotype" panose="02040502050505030304" pitchFamily="18" charset="0"/>
                <a:cs typeface="Quicksand Bold" panose="020B0604020202020204" charset="0"/>
              </a:rPr>
              <a:t>  </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VLAN 99: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Sử</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dụng</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subnet </a:t>
            </a:r>
            <a:r>
              <a:rPr lang="en-US" sz="3200" b="1" dirty="0">
                <a:solidFill>
                  <a:schemeClr val="bg1"/>
                </a:solidFill>
                <a:effectLst/>
                <a:latin typeface="Quicksand Bold" panose="020B0604020202020204" charset="0"/>
                <a:ea typeface="Palatino Linotype" panose="02040502050505030304" pitchFamily="18" charset="0"/>
                <a:cs typeface="Quicksand Bold" panose="020B0604020202020204" charset="0"/>
              </a:rPr>
              <a:t>/28</a:t>
            </a:r>
            <a:r>
              <a:rPr lang="en-US" sz="1400" dirty="0">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US" sz="1100" dirty="0">
              <a:effectLst/>
              <a:latin typeface="Palatino Linotype" panose="02040502050505030304" pitchFamily="18" charset="0"/>
              <a:ea typeface="Palatino Linotype" panose="02040502050505030304" pitchFamily="18" charset="0"/>
              <a:cs typeface="Times New Roman" panose="02020603050405020304" pitchFamily="18" charset="0"/>
            </a:endParaRPr>
          </a:p>
          <a:p>
            <a:pPr marL="0" lvl="0" indent="0" algn="l">
              <a:lnSpc>
                <a:spcPts val="3919"/>
              </a:lnSpc>
              <a:spcBef>
                <a:spcPct val="0"/>
              </a:spcBef>
            </a:pPr>
            <a:r>
              <a:rPr lang="vi-VN" sz="3200" b="1" u="sng" dirty="0">
                <a:solidFill>
                  <a:schemeClr val="bg1"/>
                </a:solidFill>
                <a:latin typeface="Quicksand Bold"/>
                <a:ea typeface="Quicksand Bold"/>
                <a:cs typeface="Quicksand Bold"/>
                <a:sym typeface="Quicksand Bold"/>
              </a:rPr>
              <a:t> </a:t>
            </a:r>
            <a:endParaRPr lang="en-US" sz="3200" b="1" u="sng" dirty="0">
              <a:solidFill>
                <a:schemeClr val="bg1"/>
              </a:solidFill>
              <a:latin typeface="Quicksand" panose="020B0604020202020204" charset="0"/>
              <a:ea typeface="Quicksand Bold"/>
              <a:cs typeface="Quicksand Bold"/>
              <a:sym typeface="Quicksand Bold"/>
            </a:endParaRPr>
          </a:p>
          <a:p>
            <a:pPr marL="0" lvl="0" indent="0" algn="l">
              <a:lnSpc>
                <a:spcPts val="3919"/>
              </a:lnSpc>
              <a:spcBef>
                <a:spcPct val="0"/>
              </a:spcBef>
            </a:pPr>
            <a:endParaRPr lang="en-US" sz="3200" dirty="0">
              <a:solidFill>
                <a:schemeClr val="bg1"/>
              </a:solidFill>
              <a:latin typeface="Quicksand" panose="020B0604020202020204" charset="0"/>
              <a:ea typeface="Quicksand Bold"/>
              <a:cs typeface="Quicksand Bold"/>
              <a:sym typeface="Quicksand Bold"/>
            </a:endParaRPr>
          </a:p>
        </p:txBody>
      </p:sp>
      <p:sp>
        <p:nvSpPr>
          <p:cNvPr id="36" name="TextBox 11">
            <a:extLst>
              <a:ext uri="{FF2B5EF4-FFF2-40B4-BE49-F238E27FC236}">
                <a16:creationId xmlns:a16="http://schemas.microsoft.com/office/drawing/2014/main" id="{3102AD00-A5D5-DF45-D91E-A75B3562BC7D}"/>
              </a:ext>
            </a:extLst>
          </p:cNvPr>
          <p:cNvSpPr txBox="1"/>
          <p:nvPr/>
        </p:nvSpPr>
        <p:spPr>
          <a:xfrm>
            <a:off x="1752600" y="31623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u="sng" dirty="0">
                <a:solidFill>
                  <a:schemeClr val="bg1"/>
                </a:solidFill>
                <a:latin typeface="Quicksand Bold"/>
                <a:ea typeface="Quicksand Bold"/>
                <a:cs typeface="Quicksand Bold"/>
                <a:sym typeface="Quicksand Bold"/>
              </a:rPr>
              <a:t>Phân bổ</a:t>
            </a:r>
            <a:r>
              <a:rPr lang="en-US" sz="3200" b="1" u="sng" dirty="0">
                <a:solidFill>
                  <a:schemeClr val="bg1"/>
                </a:solidFill>
                <a:latin typeface="Quicksand Bold"/>
                <a:ea typeface="Quicksand Bold"/>
                <a:cs typeface="Quicksand Bold"/>
                <a:sym typeface="Quicksand Bold"/>
              </a:rPr>
              <a:t>:</a:t>
            </a:r>
            <a:r>
              <a:rPr lang="vi-VN" sz="3200" b="1" u="sng" dirty="0">
                <a:solidFill>
                  <a:schemeClr val="bg1"/>
                </a:solidFill>
                <a:latin typeface="Quicksand Bold"/>
                <a:ea typeface="Quicksand Bold"/>
                <a:cs typeface="Quicksand Bold"/>
                <a:sym typeface="Quicksand Bold"/>
              </a:rPr>
              <a:t> </a:t>
            </a:r>
            <a:endParaRPr lang="en-US" sz="3200" dirty="0">
              <a:solidFill>
                <a:schemeClr val="bg1"/>
              </a:solidFill>
              <a:latin typeface="Quicksand" panose="020B0604020202020204" charset="0"/>
              <a:ea typeface="Quicksand Bold"/>
              <a:cs typeface="Quicksand Bold"/>
              <a:sym typeface="Quicksand Bold"/>
            </a:endParaRPr>
          </a:p>
        </p:txBody>
      </p:sp>
      <p:sp>
        <p:nvSpPr>
          <p:cNvPr id="37" name="TextBox 11">
            <a:extLst>
              <a:ext uri="{FF2B5EF4-FFF2-40B4-BE49-F238E27FC236}">
                <a16:creationId xmlns:a16="http://schemas.microsoft.com/office/drawing/2014/main" id="{CECFBC0D-C069-34EA-60FF-361B5C865F40}"/>
              </a:ext>
            </a:extLst>
          </p:cNvPr>
          <p:cNvSpPr txBox="1"/>
          <p:nvPr/>
        </p:nvSpPr>
        <p:spPr>
          <a:xfrm>
            <a:off x="1981200" y="3695700"/>
            <a:ext cx="14460288" cy="468590"/>
          </a:xfrm>
          <a:prstGeom prst="rect">
            <a:avLst/>
          </a:prstGeom>
        </p:spPr>
        <p:txBody>
          <a:bodyPr wrap="square"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VLAN 10 (Máy tính + File Server + NAS): </a:t>
            </a:r>
            <a:r>
              <a:rPr lang="vi-VN" sz="3200" dirty="0">
                <a:solidFill>
                  <a:schemeClr val="bg1"/>
                </a:solidFill>
                <a:latin typeface="Quicksand" panose="020B0604020202020204" charset="0"/>
                <a:ea typeface="Quicksand Bold"/>
                <a:cs typeface="Quicksand Bold"/>
                <a:sym typeface="Quicksand Bold"/>
              </a:rPr>
              <a:t>192.168.10.0/2</a:t>
            </a:r>
            <a:r>
              <a:rPr lang="en-US" sz="3200" dirty="0">
                <a:solidFill>
                  <a:schemeClr val="bg1"/>
                </a:solidFill>
                <a:latin typeface="Quicksand" panose="020B0604020202020204" charset="0"/>
                <a:ea typeface="Quicksand Bold"/>
                <a:cs typeface="Quicksand Bold"/>
                <a:sym typeface="Quicksand Bold"/>
              </a:rPr>
              <a:t>6</a:t>
            </a:r>
          </a:p>
        </p:txBody>
      </p:sp>
      <p:sp>
        <p:nvSpPr>
          <p:cNvPr id="38" name="TextBox 11">
            <a:extLst>
              <a:ext uri="{FF2B5EF4-FFF2-40B4-BE49-F238E27FC236}">
                <a16:creationId xmlns:a16="http://schemas.microsoft.com/office/drawing/2014/main" id="{E0A38230-4A79-6806-A33E-9C0AA6B30DAF}"/>
              </a:ext>
            </a:extLst>
          </p:cNvPr>
          <p:cNvSpPr txBox="1"/>
          <p:nvPr/>
        </p:nvSpPr>
        <p:spPr>
          <a:xfrm>
            <a:off x="2057400" y="7200900"/>
            <a:ext cx="14460288" cy="468590"/>
          </a:xfrm>
          <a:prstGeom prst="rect">
            <a:avLst/>
          </a:prstGeom>
        </p:spPr>
        <p:txBody>
          <a:bodyPr wrap="square"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VLAN 20 (Điện thoại): </a:t>
            </a:r>
            <a:r>
              <a:rPr lang="vi-VN" sz="3200" dirty="0">
                <a:solidFill>
                  <a:schemeClr val="bg1"/>
                </a:solidFill>
                <a:latin typeface="Quicksand" panose="020B0604020202020204" charset="0"/>
                <a:ea typeface="Quicksand Bold"/>
                <a:cs typeface="Quicksand Bold"/>
                <a:sym typeface="Quicksand Bold"/>
              </a:rPr>
              <a:t>192.168.20.0/2</a:t>
            </a:r>
            <a:r>
              <a:rPr lang="en-US" sz="3200" dirty="0">
                <a:solidFill>
                  <a:schemeClr val="bg1"/>
                </a:solidFill>
                <a:latin typeface="Quicksand" panose="020B0604020202020204" charset="0"/>
                <a:ea typeface="Quicksand Bold"/>
                <a:cs typeface="Quicksand Bold"/>
                <a:sym typeface="Quicksand Bold"/>
              </a:rPr>
              <a:t>6</a:t>
            </a:r>
          </a:p>
        </p:txBody>
      </p:sp>
      <p:sp>
        <p:nvSpPr>
          <p:cNvPr id="39" name="TextBox 9">
            <a:extLst>
              <a:ext uri="{FF2B5EF4-FFF2-40B4-BE49-F238E27FC236}">
                <a16:creationId xmlns:a16="http://schemas.microsoft.com/office/drawing/2014/main" id="{B6BC62B0-C067-D13A-548D-1C1C58B80A39}"/>
              </a:ext>
            </a:extLst>
          </p:cNvPr>
          <p:cNvSpPr txBox="1"/>
          <p:nvPr/>
        </p:nvSpPr>
        <p:spPr>
          <a:xfrm>
            <a:off x="2286000" y="7658100"/>
            <a:ext cx="10527757" cy="2045560"/>
          </a:xfrm>
          <a:prstGeom prst="rect">
            <a:avLst/>
          </a:prstGeom>
        </p:spPr>
        <p:txBody>
          <a:bodyPr lIns="0" tIns="0" rIns="0" bIns="0" rtlCol="0" anchor="t">
            <a:spAutoFit/>
          </a:bodyPr>
          <a:lstStyle/>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192.168.20.1: Gateway (Router).</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192.168.20.2 – 28 : 27 Phone.</a:t>
            </a:r>
          </a:p>
          <a:p>
            <a:pPr marL="518160" lvl="1" indent="-259080" algn="l">
              <a:lnSpc>
                <a:spcPts val="4079"/>
              </a:lnSpc>
              <a:buFont typeface="Arial"/>
              <a:buChar char="•"/>
            </a:pPr>
            <a:r>
              <a:rPr lang="en-US" sz="3200" dirty="0" err="1">
                <a:solidFill>
                  <a:schemeClr val="bg1"/>
                </a:solidFill>
                <a:latin typeface="Quicksand"/>
                <a:ea typeface="Quicksand"/>
                <a:cs typeface="Quicksand"/>
                <a:sym typeface="Quicksand"/>
              </a:rPr>
              <a:t>Dư</a:t>
            </a:r>
            <a:r>
              <a:rPr lang="en-US" sz="3200" dirty="0">
                <a:solidFill>
                  <a:schemeClr val="bg1"/>
                </a:solidFill>
                <a:latin typeface="Quicksand"/>
                <a:ea typeface="Quicksand"/>
                <a:cs typeface="Quicksand"/>
                <a:sym typeface="Quicksand"/>
              </a:rPr>
              <a:t>: 192.168.20.29 - 62 (34 IP).</a:t>
            </a:r>
          </a:p>
          <a:p>
            <a:pPr marL="518160" lvl="1" indent="-259080" algn="l">
              <a:lnSpc>
                <a:spcPts val="4079"/>
              </a:lnSpc>
              <a:buFont typeface="Arial"/>
              <a:buChar char="•"/>
            </a:pPr>
            <a:endParaRPr lang="en-US" sz="3200" dirty="0">
              <a:solidFill>
                <a:schemeClr val="bg1"/>
              </a:solidFill>
              <a:latin typeface="Quicksand"/>
              <a:ea typeface="Quicksand"/>
              <a:cs typeface="Quicksand"/>
              <a:sym typeface="Quicksand"/>
            </a:endParaRPr>
          </a:p>
        </p:txBody>
      </p:sp>
      <p:cxnSp>
        <p:nvCxnSpPr>
          <p:cNvPr id="44" name="Straight Connector 43">
            <a:extLst>
              <a:ext uri="{FF2B5EF4-FFF2-40B4-BE49-F238E27FC236}">
                <a16:creationId xmlns:a16="http://schemas.microsoft.com/office/drawing/2014/main" id="{2EB72E5B-91DF-16E8-409C-9672A5ABB054}"/>
              </a:ext>
            </a:extLst>
          </p:cNvPr>
          <p:cNvCxnSpPr>
            <a:cxnSpLocks/>
          </p:cNvCxnSpPr>
          <p:nvPr/>
        </p:nvCxnSpPr>
        <p:spPr>
          <a:xfrm flipV="1">
            <a:off x="9982200" y="4533900"/>
            <a:ext cx="0" cy="5562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7F30F8F5-594F-9CB4-6A05-81DE0DBA4BA6}"/>
              </a:ext>
            </a:extLst>
          </p:cNvPr>
          <p:cNvCxnSpPr>
            <a:cxnSpLocks/>
          </p:cNvCxnSpPr>
          <p:nvPr/>
        </p:nvCxnSpPr>
        <p:spPr>
          <a:xfrm>
            <a:off x="9906000" y="4533900"/>
            <a:ext cx="7620000" cy="0"/>
          </a:xfrm>
          <a:prstGeom prst="line">
            <a:avLst/>
          </a:prstGeom>
        </p:spPr>
        <p:style>
          <a:lnRef idx="3">
            <a:schemeClr val="accent1"/>
          </a:lnRef>
          <a:fillRef idx="0">
            <a:schemeClr val="accent1"/>
          </a:fillRef>
          <a:effectRef idx="2">
            <a:schemeClr val="accent1"/>
          </a:effectRef>
          <a:fontRef idx="minor">
            <a:schemeClr val="tx1"/>
          </a:fontRef>
        </p:style>
      </p:cxnSp>
      <p:sp>
        <p:nvSpPr>
          <p:cNvPr id="52" name="TextBox 11">
            <a:extLst>
              <a:ext uri="{FF2B5EF4-FFF2-40B4-BE49-F238E27FC236}">
                <a16:creationId xmlns:a16="http://schemas.microsoft.com/office/drawing/2014/main" id="{FD5D06D8-37FF-A16A-5073-11FCB08DA459}"/>
              </a:ext>
            </a:extLst>
          </p:cNvPr>
          <p:cNvSpPr txBox="1"/>
          <p:nvPr/>
        </p:nvSpPr>
        <p:spPr>
          <a:xfrm>
            <a:off x="10363200" y="5295900"/>
            <a:ext cx="14460288" cy="468590"/>
          </a:xfrm>
          <a:prstGeom prst="rect">
            <a:avLst/>
          </a:prstGeom>
        </p:spPr>
        <p:txBody>
          <a:bodyPr wrap="square"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VLAN 99 (Quản lí): </a:t>
            </a:r>
            <a:r>
              <a:rPr lang="vi-VN" sz="3200" dirty="0">
                <a:solidFill>
                  <a:schemeClr val="bg1"/>
                </a:solidFill>
                <a:latin typeface="Quicksand" panose="020B0604020202020204" charset="0"/>
                <a:ea typeface="Quicksand Bold"/>
                <a:cs typeface="Quicksand Bold"/>
                <a:sym typeface="Quicksand Bold"/>
              </a:rPr>
              <a:t>192.168.99.0/2</a:t>
            </a:r>
            <a:r>
              <a:rPr lang="en-US" sz="3200" dirty="0">
                <a:solidFill>
                  <a:schemeClr val="bg1"/>
                </a:solidFill>
                <a:latin typeface="Quicksand" panose="020B0604020202020204" charset="0"/>
                <a:ea typeface="Quicksand Bold"/>
                <a:cs typeface="Quicksand Bold"/>
                <a:sym typeface="Quicksand Bold"/>
              </a:rPr>
              <a:t>8</a:t>
            </a:r>
          </a:p>
        </p:txBody>
      </p:sp>
      <p:sp>
        <p:nvSpPr>
          <p:cNvPr id="54" name="TextBox 10">
            <a:extLst>
              <a:ext uri="{FF2B5EF4-FFF2-40B4-BE49-F238E27FC236}">
                <a16:creationId xmlns:a16="http://schemas.microsoft.com/office/drawing/2014/main" id="{C1D64883-8B9D-B4E3-3961-7FC47CB2E9CF}"/>
              </a:ext>
            </a:extLst>
          </p:cNvPr>
          <p:cNvSpPr txBox="1"/>
          <p:nvPr/>
        </p:nvSpPr>
        <p:spPr>
          <a:xfrm>
            <a:off x="10515600" y="6057900"/>
            <a:ext cx="10527757" cy="2095510"/>
          </a:xfrm>
          <a:prstGeom prst="rect">
            <a:avLst/>
          </a:prstGeom>
        </p:spPr>
        <p:txBody>
          <a:bodyPr lIns="0" tIns="0" rIns="0" bIns="0" rtlCol="0" anchor="t">
            <a:spAutoFit/>
          </a:bodyPr>
          <a:lstStyle/>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192.168.99.1: Router.</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192.168.99.2: Switch </a:t>
            </a:r>
            <a:r>
              <a:rPr lang="en-US" sz="3200" dirty="0" err="1">
                <a:solidFill>
                  <a:schemeClr val="bg1"/>
                </a:solidFill>
                <a:latin typeface="Quicksand"/>
                <a:ea typeface="Quicksand"/>
                <a:cs typeface="Quicksand"/>
                <a:sym typeface="Quicksand"/>
              </a:rPr>
              <a:t>chính</a:t>
            </a:r>
            <a:r>
              <a:rPr lang="en-US" sz="3200" dirty="0">
                <a:solidFill>
                  <a:schemeClr val="bg1"/>
                </a:solidFill>
                <a:latin typeface="Quicksand"/>
                <a:ea typeface="Quicksand"/>
                <a:cs typeface="Quicksand"/>
                <a:sym typeface="Quicksand"/>
              </a:rPr>
              <a:t>.</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192.168.99.3 – 5 : 3 Switch </a:t>
            </a:r>
            <a:r>
              <a:rPr lang="en-US" sz="3200" dirty="0" err="1">
                <a:solidFill>
                  <a:schemeClr val="bg1"/>
                </a:solidFill>
                <a:latin typeface="Quicksand"/>
                <a:ea typeface="Quicksand"/>
                <a:cs typeface="Quicksand"/>
                <a:sym typeface="Quicksand"/>
              </a:rPr>
              <a:t>phụ</a:t>
            </a:r>
            <a:r>
              <a:rPr lang="en-US" sz="3200" dirty="0">
                <a:solidFill>
                  <a:schemeClr val="bg1"/>
                </a:solidFill>
                <a:latin typeface="Quicksand"/>
                <a:ea typeface="Quicksand"/>
                <a:cs typeface="Quicksand"/>
                <a:sym typeface="Quicksand"/>
              </a:rPr>
              <a:t>.</a:t>
            </a:r>
            <a:endParaRPr lang="en-US" sz="3200" dirty="0">
              <a:solidFill>
                <a:schemeClr val="bg1"/>
              </a:solidFill>
              <a:latin typeface="Quicksand" panose="020B0604020202020204" charset="0"/>
              <a:cs typeface="Quicksand" panose="020B0604020202020204" charset="0"/>
              <a:sym typeface="Quicksand"/>
            </a:endParaRPr>
          </a:p>
          <a:p>
            <a:pPr marL="518160" lvl="1" indent="-259080" algn="l">
              <a:lnSpc>
                <a:spcPts val="4079"/>
              </a:lnSpc>
              <a:buFont typeface="Arial"/>
              <a:buChar char="•"/>
            </a:pPr>
            <a:r>
              <a:rPr lang="en-US" sz="3200" dirty="0" err="1">
                <a:solidFill>
                  <a:schemeClr val="bg1"/>
                </a:solidFill>
                <a:effectLst/>
                <a:latin typeface="Quicksand" panose="020B0604020202020204" charset="0"/>
                <a:ea typeface="Palatino Linotype" panose="02040502050505030304" pitchFamily="18" charset="0"/>
                <a:cs typeface="Quicksand" panose="020B0604020202020204" charset="0"/>
              </a:rPr>
              <a:t>Dư</a:t>
            </a:r>
            <a:r>
              <a:rPr lang="en-US" sz="3200" dirty="0">
                <a:solidFill>
                  <a:schemeClr val="bg1"/>
                </a:solidFill>
                <a:effectLst/>
                <a:latin typeface="Quicksand" panose="020B0604020202020204" charset="0"/>
                <a:ea typeface="Palatino Linotype" panose="02040502050505030304" pitchFamily="18" charset="0"/>
                <a:cs typeface="Quicksand" panose="020B0604020202020204" charset="0"/>
              </a:rPr>
              <a:t>: 192.168.99.9 –14 (9 IP)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2F09A8A5-4B08-32A6-5755-8F1713C62F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57702F-C16B-9F7F-351D-8BEBE3E3276C}"/>
              </a:ext>
            </a:extLst>
          </p:cNvPr>
          <p:cNvSpPr/>
          <p:nvPr/>
        </p:nvSpPr>
        <p:spPr>
          <a:xfrm flipH="1">
            <a:off x="-9296400" y="-33909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4" name="Freeform 4">
            <a:extLst>
              <a:ext uri="{FF2B5EF4-FFF2-40B4-BE49-F238E27FC236}">
                <a16:creationId xmlns:a16="http://schemas.microsoft.com/office/drawing/2014/main" id="{D1A10884-FDE3-7E32-1325-615600C251ED}"/>
              </a:ext>
            </a:extLst>
          </p:cNvPr>
          <p:cNvSpPr/>
          <p:nvPr/>
        </p:nvSpPr>
        <p:spPr>
          <a:xfrm flipH="1">
            <a:off x="17068800" y="93345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5B7A6489-A455-5C03-CBAE-0616AE237FDE}"/>
              </a:ext>
            </a:extLst>
          </p:cNvPr>
          <p:cNvSpPr txBox="1"/>
          <p:nvPr/>
        </p:nvSpPr>
        <p:spPr>
          <a:xfrm>
            <a:off x="457200" y="1155039"/>
            <a:ext cx="16687800" cy="863666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11">
            <a:extLst>
              <a:ext uri="{FF2B5EF4-FFF2-40B4-BE49-F238E27FC236}">
                <a16:creationId xmlns:a16="http://schemas.microsoft.com/office/drawing/2014/main" id="{23B03311-D571-0E07-C8D2-8973BCC952D7}"/>
              </a:ext>
            </a:extLst>
          </p:cNvPr>
          <p:cNvGrpSpPr/>
          <p:nvPr/>
        </p:nvGrpSpPr>
        <p:grpSpPr>
          <a:xfrm>
            <a:off x="228600" y="190500"/>
            <a:ext cx="15414171" cy="1126324"/>
            <a:chOff x="0" y="0"/>
            <a:chExt cx="706025" cy="236438"/>
          </a:xfrm>
        </p:grpSpPr>
        <p:sp>
          <p:nvSpPr>
            <p:cNvPr id="24" name="Freeform 12">
              <a:extLst>
                <a:ext uri="{FF2B5EF4-FFF2-40B4-BE49-F238E27FC236}">
                  <a16:creationId xmlns:a16="http://schemas.microsoft.com/office/drawing/2014/main" id="{87BD33DD-89AD-27CA-8828-BDC4B08C1D1C}"/>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5" name="TextBox 13">
              <a:extLst>
                <a:ext uri="{FF2B5EF4-FFF2-40B4-BE49-F238E27FC236}">
                  <a16:creationId xmlns:a16="http://schemas.microsoft.com/office/drawing/2014/main" id="{F856DE5F-7FE8-4216-090F-107D17218A46}"/>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 name="TextBox 6">
            <a:extLst>
              <a:ext uri="{FF2B5EF4-FFF2-40B4-BE49-F238E27FC236}">
                <a16:creationId xmlns:a16="http://schemas.microsoft.com/office/drawing/2014/main" id="{DF6AA6B0-25FD-F700-792C-742A1D4EE10D}"/>
              </a:ext>
            </a:extLst>
          </p:cNvPr>
          <p:cNvSpPr txBox="1"/>
          <p:nvPr/>
        </p:nvSpPr>
        <p:spPr>
          <a:xfrm>
            <a:off x="762000" y="266700"/>
            <a:ext cx="14072064" cy="1023357"/>
          </a:xfrm>
          <a:prstGeom prst="rect">
            <a:avLst/>
          </a:prstGeom>
        </p:spPr>
        <p:txBody>
          <a:bodyPr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Thuyết minh phần cứng</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 name="TextBox 8">
            <a:extLst>
              <a:ext uri="{FF2B5EF4-FFF2-40B4-BE49-F238E27FC236}">
                <a16:creationId xmlns:a16="http://schemas.microsoft.com/office/drawing/2014/main" id="{A82C62F4-A2CA-0FAC-A8A6-6095E1D937E9}"/>
              </a:ext>
            </a:extLst>
          </p:cNvPr>
          <p:cNvSpPr txBox="1"/>
          <p:nvPr/>
        </p:nvSpPr>
        <p:spPr>
          <a:xfrm>
            <a:off x="829149" y="2342320"/>
            <a:ext cx="12582051" cy="3323987"/>
          </a:xfrm>
          <a:prstGeom prst="rect">
            <a:avLst/>
          </a:prstGeom>
        </p:spPr>
        <p:txBody>
          <a:bodyPr wrap="square" lIns="0" tIns="0" rIns="0" bIns="0" rtlCol="0" anchor="t">
            <a:spAutoFit/>
          </a:bodyPr>
          <a:lstStyle/>
          <a:p>
            <a:r>
              <a:rPr lang="en-US" sz="3600" b="1" dirty="0">
                <a:solidFill>
                  <a:schemeClr val="bg1"/>
                </a:solidFill>
                <a:latin typeface="Quicksand Bold" panose="020B0604020202020204" charset="0"/>
                <a:cs typeface="Quicksand Bold" panose="020B0604020202020204" charset="0"/>
              </a:rPr>
              <a:t>Router Cisco 2911 : </a:t>
            </a:r>
            <a:r>
              <a:rPr lang="en-US" sz="3600" dirty="0">
                <a:solidFill>
                  <a:schemeClr val="bg1"/>
                </a:solidFill>
                <a:latin typeface="Quicksand Bold" panose="020B0604020202020204" charset="0"/>
                <a:cs typeface="Quicksand Bold" panose="020B0604020202020204" charset="0"/>
              </a:rPr>
              <a:t> </a:t>
            </a:r>
          </a:p>
          <a:p>
            <a:pPr lvl="2"/>
            <a:r>
              <a:rPr lang="en-US" sz="3600" dirty="0" err="1">
                <a:solidFill>
                  <a:schemeClr val="bg1"/>
                </a:solidFill>
                <a:latin typeface="Quicksand Bold" panose="020B0604020202020204" charset="0"/>
                <a:cs typeface="Quicksand Bold" panose="020B0604020202020204" charset="0"/>
              </a:rPr>
              <a:t>là</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thiết</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bị</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định</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tuyến</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cho</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doanh</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nghiệp</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vừa</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và</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nhỏ</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có</a:t>
            </a:r>
            <a:r>
              <a:rPr lang="en-US" sz="3600" dirty="0">
                <a:solidFill>
                  <a:schemeClr val="bg1"/>
                </a:solidFill>
                <a:latin typeface="Quicksand Bold" panose="020B0604020202020204" charset="0"/>
                <a:cs typeface="Quicksand Bold" panose="020B0604020202020204" charset="0"/>
              </a:rPr>
              <a:t> 4 </a:t>
            </a:r>
            <a:r>
              <a:rPr lang="en-US" sz="3600" dirty="0" err="1">
                <a:solidFill>
                  <a:schemeClr val="bg1"/>
                </a:solidFill>
                <a:latin typeface="Quicksand Bold" panose="020B0604020202020204" charset="0"/>
                <a:cs typeface="Quicksand Bold" panose="020B0604020202020204" charset="0"/>
              </a:rPr>
              <a:t>cổng</a:t>
            </a:r>
            <a:r>
              <a:rPr lang="en-US" sz="3600" dirty="0">
                <a:solidFill>
                  <a:schemeClr val="bg1"/>
                </a:solidFill>
                <a:latin typeface="Quicksand Bold" panose="020B0604020202020204" charset="0"/>
                <a:cs typeface="Quicksand Bold" panose="020B0604020202020204" charset="0"/>
              </a:rPr>
              <a:t> Gigabit Ethernet (1 WAN, 2 LAN, </a:t>
            </a:r>
            <a:r>
              <a:rPr lang="en-US" sz="3600" dirty="0" err="1">
                <a:solidFill>
                  <a:schemeClr val="bg1"/>
                </a:solidFill>
                <a:latin typeface="Quicksand Bold" panose="020B0604020202020204" charset="0"/>
                <a:cs typeface="Quicksand Bold" panose="020B0604020202020204" charset="0"/>
              </a:rPr>
              <a:t>tốc</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độ</a:t>
            </a:r>
            <a:r>
              <a:rPr lang="en-US" sz="3600" dirty="0">
                <a:solidFill>
                  <a:schemeClr val="bg1"/>
                </a:solidFill>
                <a:latin typeface="Quicksand Bold" panose="020B0604020202020204" charset="0"/>
                <a:cs typeface="Quicksand Bold" panose="020B0604020202020204" charset="0"/>
              </a:rPr>
              <a:t> 1 Gbps), </a:t>
            </a:r>
            <a:r>
              <a:rPr lang="en-US" sz="3600" dirty="0" err="1">
                <a:solidFill>
                  <a:schemeClr val="bg1"/>
                </a:solidFill>
                <a:latin typeface="Quicksand Bold" panose="020B0604020202020204" charset="0"/>
                <a:cs typeface="Quicksand Bold" panose="020B0604020202020204" charset="0"/>
              </a:rPr>
              <a:t>hỗ</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trợ</a:t>
            </a:r>
            <a:r>
              <a:rPr lang="en-US" sz="3600" dirty="0">
                <a:solidFill>
                  <a:schemeClr val="bg1"/>
                </a:solidFill>
                <a:latin typeface="Quicksand Bold" panose="020B0604020202020204" charset="0"/>
                <a:cs typeface="Quicksand Bold" panose="020B0604020202020204" charset="0"/>
              </a:rPr>
              <a:t> VLAN, Firewall, NAT, ACL, </a:t>
            </a:r>
            <a:r>
              <a:rPr lang="en-US" sz="3600" dirty="0" err="1">
                <a:solidFill>
                  <a:schemeClr val="bg1"/>
                </a:solidFill>
                <a:latin typeface="Quicksand Bold" panose="020B0604020202020204" charset="0"/>
                <a:cs typeface="Quicksand Bold" panose="020B0604020202020204" charset="0"/>
              </a:rPr>
              <a:t>và</a:t>
            </a:r>
            <a:r>
              <a:rPr lang="en-US" sz="3600" dirty="0">
                <a:solidFill>
                  <a:schemeClr val="bg1"/>
                </a:solidFill>
                <a:latin typeface="Quicksand Bold" panose="020B0604020202020204" charset="0"/>
                <a:cs typeface="Quicksand Bold" panose="020B0604020202020204" charset="0"/>
              </a:rPr>
              <a:t> VPN, chạy </a:t>
            </a:r>
            <a:r>
              <a:rPr lang="en-US" sz="3600" dirty="0" err="1">
                <a:solidFill>
                  <a:schemeClr val="bg1"/>
                </a:solidFill>
                <a:latin typeface="Quicksand Bold" panose="020B0604020202020204" charset="0"/>
                <a:cs typeface="Quicksand Bold" panose="020B0604020202020204" charset="0"/>
              </a:rPr>
              <a:t>trên</a:t>
            </a:r>
            <a:r>
              <a:rPr lang="en-US" sz="3600" dirty="0">
                <a:solidFill>
                  <a:schemeClr val="bg1"/>
                </a:solidFill>
                <a:latin typeface="Quicksand Bold" panose="020B0604020202020204" charset="0"/>
                <a:cs typeface="Quicksand Bold" panose="020B0604020202020204" charset="0"/>
              </a:rPr>
              <a:t> Cisco IOS, </a:t>
            </a:r>
            <a:r>
              <a:rPr lang="en-US" sz="3600" dirty="0" err="1">
                <a:solidFill>
                  <a:schemeClr val="bg1"/>
                </a:solidFill>
                <a:latin typeface="Quicksand Bold" panose="020B0604020202020204" charset="0"/>
                <a:cs typeface="Quicksand Bold" panose="020B0604020202020204" charset="0"/>
              </a:rPr>
              <a:t>hiệu</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suất</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định</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tuyến</a:t>
            </a:r>
            <a:r>
              <a:rPr lang="en-US" sz="3600" dirty="0">
                <a:solidFill>
                  <a:schemeClr val="bg1"/>
                </a:solidFill>
                <a:latin typeface="Quicksand Bold" panose="020B0604020202020204" charset="0"/>
                <a:cs typeface="Quicksand Bold" panose="020B0604020202020204" charset="0"/>
              </a:rPr>
              <a:t> 75 Mbps, </a:t>
            </a:r>
            <a:r>
              <a:rPr lang="en-US" sz="3600" dirty="0" err="1">
                <a:solidFill>
                  <a:schemeClr val="bg1"/>
                </a:solidFill>
                <a:latin typeface="Quicksand Bold" panose="020B0604020202020204" charset="0"/>
                <a:cs typeface="Quicksand Bold" panose="020B0604020202020204" charset="0"/>
              </a:rPr>
              <a:t>phù</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hợp</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cho</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hệ</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thống</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mạng</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cần</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bảo</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mật</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và</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linh</a:t>
            </a:r>
            <a:r>
              <a:rPr lang="en-US" sz="3600" dirty="0">
                <a:solidFill>
                  <a:schemeClr val="bg1"/>
                </a:solidFill>
                <a:latin typeface="Quicksand Bold" panose="020B0604020202020204" charset="0"/>
                <a:cs typeface="Quicksand Bold" panose="020B0604020202020204" charset="0"/>
              </a:rPr>
              <a:t> </a:t>
            </a:r>
            <a:r>
              <a:rPr lang="en-US" sz="3600" dirty="0" err="1">
                <a:solidFill>
                  <a:schemeClr val="bg1"/>
                </a:solidFill>
                <a:latin typeface="Quicksand Bold" panose="020B0604020202020204" charset="0"/>
                <a:cs typeface="Quicksand Bold" panose="020B0604020202020204" charset="0"/>
              </a:rPr>
              <a:t>hoạt</a:t>
            </a:r>
            <a:r>
              <a:rPr lang="en-US" sz="3600" dirty="0">
                <a:solidFill>
                  <a:schemeClr val="bg1"/>
                </a:solidFill>
                <a:latin typeface="Quicksand Bold" panose="020B0604020202020204" charset="0"/>
                <a:cs typeface="Quicksand Bold" panose="020B0604020202020204" charset="0"/>
              </a:rPr>
              <a:t>.</a:t>
            </a:r>
          </a:p>
        </p:txBody>
      </p:sp>
      <p:pic>
        <p:nvPicPr>
          <p:cNvPr id="6" name="Picture 5" descr="Cisco 2911 Security Bundle w/SEC license PAK CISCO2911-SEC/K9">
            <a:extLst>
              <a:ext uri="{FF2B5EF4-FFF2-40B4-BE49-F238E27FC236}">
                <a16:creationId xmlns:a16="http://schemas.microsoft.com/office/drawing/2014/main" id="{2601652E-7E57-E3EB-1EBF-CF4807FC6A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96400" y="5905500"/>
            <a:ext cx="8305800" cy="3114410"/>
          </a:xfrm>
          <a:prstGeom prst="rect">
            <a:avLst/>
          </a:prstGeom>
          <a:noFill/>
          <a:ln>
            <a:noFill/>
          </a:ln>
        </p:spPr>
      </p:pic>
    </p:spTree>
    <p:extLst>
      <p:ext uri="{BB962C8B-B14F-4D97-AF65-F5344CB8AC3E}">
        <p14:creationId xmlns:p14="http://schemas.microsoft.com/office/powerpoint/2010/main" val="332587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E07B61C4-8342-67B9-B24E-5ED30E95BE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2DF59D-BF9F-29F3-993A-BE34077FB42E}"/>
              </a:ext>
            </a:extLst>
          </p:cNvPr>
          <p:cNvSpPr/>
          <p:nvPr/>
        </p:nvSpPr>
        <p:spPr>
          <a:xfrm flipH="1">
            <a:off x="-9296400" y="-33147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4" name="Freeform 4">
            <a:extLst>
              <a:ext uri="{FF2B5EF4-FFF2-40B4-BE49-F238E27FC236}">
                <a16:creationId xmlns:a16="http://schemas.microsoft.com/office/drawing/2014/main" id="{D8BC4DC5-EA35-0AE1-6ABA-9DCB16AFA398}"/>
              </a:ext>
            </a:extLst>
          </p:cNvPr>
          <p:cNvSpPr/>
          <p:nvPr/>
        </p:nvSpPr>
        <p:spPr>
          <a:xfrm flipH="1">
            <a:off x="17068800" y="93345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FF73E6FD-A4F3-DA1E-DA5B-ED67FF28417C}"/>
              </a:ext>
            </a:extLst>
          </p:cNvPr>
          <p:cNvSpPr txBox="1"/>
          <p:nvPr/>
        </p:nvSpPr>
        <p:spPr>
          <a:xfrm>
            <a:off x="457200" y="1155039"/>
            <a:ext cx="16687800" cy="863666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11">
            <a:extLst>
              <a:ext uri="{FF2B5EF4-FFF2-40B4-BE49-F238E27FC236}">
                <a16:creationId xmlns:a16="http://schemas.microsoft.com/office/drawing/2014/main" id="{773B9E37-A97C-1788-5CBF-3962D21DDC57}"/>
              </a:ext>
            </a:extLst>
          </p:cNvPr>
          <p:cNvGrpSpPr/>
          <p:nvPr/>
        </p:nvGrpSpPr>
        <p:grpSpPr>
          <a:xfrm>
            <a:off x="228600" y="190500"/>
            <a:ext cx="15414171" cy="1126324"/>
            <a:chOff x="0" y="0"/>
            <a:chExt cx="706025" cy="236438"/>
          </a:xfrm>
        </p:grpSpPr>
        <p:sp>
          <p:nvSpPr>
            <p:cNvPr id="24" name="Freeform 12">
              <a:extLst>
                <a:ext uri="{FF2B5EF4-FFF2-40B4-BE49-F238E27FC236}">
                  <a16:creationId xmlns:a16="http://schemas.microsoft.com/office/drawing/2014/main" id="{96C770F7-3D81-CB4A-5F4C-AE253D81071F}"/>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5" name="TextBox 13">
              <a:extLst>
                <a:ext uri="{FF2B5EF4-FFF2-40B4-BE49-F238E27FC236}">
                  <a16:creationId xmlns:a16="http://schemas.microsoft.com/office/drawing/2014/main" id="{A37D40A2-4A4F-5078-3F31-F4038B1A884C}"/>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 name="TextBox 6">
            <a:extLst>
              <a:ext uri="{FF2B5EF4-FFF2-40B4-BE49-F238E27FC236}">
                <a16:creationId xmlns:a16="http://schemas.microsoft.com/office/drawing/2014/main" id="{7262FB04-5571-B1AB-3D7A-04EEC2A077FB}"/>
              </a:ext>
            </a:extLst>
          </p:cNvPr>
          <p:cNvSpPr txBox="1"/>
          <p:nvPr/>
        </p:nvSpPr>
        <p:spPr>
          <a:xfrm>
            <a:off x="762000" y="266700"/>
            <a:ext cx="14072064" cy="1023357"/>
          </a:xfrm>
          <a:prstGeom prst="rect">
            <a:avLst/>
          </a:prstGeom>
        </p:spPr>
        <p:txBody>
          <a:bodyPr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Thuyết minh phần cứng</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 name="TextBox 8">
            <a:extLst>
              <a:ext uri="{FF2B5EF4-FFF2-40B4-BE49-F238E27FC236}">
                <a16:creationId xmlns:a16="http://schemas.microsoft.com/office/drawing/2014/main" id="{38F94AD2-93F6-57DD-5BB2-DCB45AD6428B}"/>
              </a:ext>
            </a:extLst>
          </p:cNvPr>
          <p:cNvSpPr txBox="1"/>
          <p:nvPr/>
        </p:nvSpPr>
        <p:spPr>
          <a:xfrm>
            <a:off x="829149" y="2342320"/>
            <a:ext cx="14639451" cy="2462213"/>
          </a:xfrm>
          <a:prstGeom prst="rect">
            <a:avLst/>
          </a:prstGeom>
        </p:spPr>
        <p:txBody>
          <a:bodyPr wrap="square" lIns="0" tIns="0" rIns="0" bIns="0" rtlCol="0" anchor="t">
            <a:spAutoFit/>
          </a:bodyPr>
          <a:lstStyle/>
          <a:p>
            <a:r>
              <a:rPr lang="vi-VN" sz="4000" b="1" dirty="0">
                <a:solidFill>
                  <a:schemeClr val="bg1"/>
                </a:solidFill>
                <a:latin typeface="Quicksand Bold" panose="020B0604020202020204" charset="0"/>
                <a:cs typeface="Quicksand Bold" panose="020B0604020202020204" charset="0"/>
              </a:rPr>
              <a:t>Switch chính Cisco 2950T-24</a:t>
            </a:r>
            <a:r>
              <a:rPr lang="en-US" sz="4000" b="1" dirty="0">
                <a:solidFill>
                  <a:schemeClr val="bg1"/>
                </a:solidFill>
                <a:latin typeface="Quicksand Bold" panose="020B0604020202020204" charset="0"/>
                <a:cs typeface="Quicksand Bold" panose="020B0604020202020204" charset="0"/>
              </a:rPr>
              <a:t> :</a:t>
            </a:r>
            <a:r>
              <a:rPr lang="vi-VN" sz="4000" dirty="0">
                <a:solidFill>
                  <a:schemeClr val="bg1"/>
                </a:solidFill>
                <a:latin typeface="Quicksand Bold" panose="020B0604020202020204" charset="0"/>
                <a:cs typeface="Quicksand Bold" panose="020B0604020202020204" charset="0"/>
              </a:rPr>
              <a:t> là switch lớp 2, có 24 cổng FastEthernet 100 Mbps, hỗ trợ VLAN và trunking, dùng 9 cổng (kết nối Router, Switch phụ, Access Point, File Server, NAS), dư 15 cổng, đảm bảo kết nối ổn định cho mạng nội bộ.</a:t>
            </a:r>
          </a:p>
        </p:txBody>
      </p:sp>
      <p:pic>
        <p:nvPicPr>
          <p:cNvPr id="8" name="Picture 7">
            <a:extLst>
              <a:ext uri="{FF2B5EF4-FFF2-40B4-BE49-F238E27FC236}">
                <a16:creationId xmlns:a16="http://schemas.microsoft.com/office/drawing/2014/main" id="{8FB1DC39-98FD-BA67-7D30-4D965A261220}"/>
              </a:ext>
            </a:extLst>
          </p:cNvPr>
          <p:cNvPicPr>
            <a:picLocks noChangeAspect="1"/>
          </p:cNvPicPr>
          <p:nvPr/>
        </p:nvPicPr>
        <p:blipFill>
          <a:blip r:embed="rId5"/>
          <a:stretch>
            <a:fillRect/>
          </a:stretch>
        </p:blipFill>
        <p:spPr>
          <a:xfrm>
            <a:off x="7010400" y="6210300"/>
            <a:ext cx="10396435" cy="2057400"/>
          </a:xfrm>
          <a:prstGeom prst="rect">
            <a:avLst/>
          </a:prstGeom>
        </p:spPr>
      </p:pic>
    </p:spTree>
    <p:extLst>
      <p:ext uri="{BB962C8B-B14F-4D97-AF65-F5344CB8AC3E}">
        <p14:creationId xmlns:p14="http://schemas.microsoft.com/office/powerpoint/2010/main" val="3526005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87D946F2-651B-C64F-A5C9-3BE4519B41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E73F70-4D5A-9AAB-2DE8-1982F61DC040}"/>
              </a:ext>
            </a:extLst>
          </p:cNvPr>
          <p:cNvSpPr/>
          <p:nvPr/>
        </p:nvSpPr>
        <p:spPr>
          <a:xfrm flipH="1">
            <a:off x="-9296400" y="-33147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4" name="Freeform 4">
            <a:extLst>
              <a:ext uri="{FF2B5EF4-FFF2-40B4-BE49-F238E27FC236}">
                <a16:creationId xmlns:a16="http://schemas.microsoft.com/office/drawing/2014/main" id="{4DBEB986-3789-2E2B-9EF7-3EA4EF2ECFFA}"/>
              </a:ext>
            </a:extLst>
          </p:cNvPr>
          <p:cNvSpPr/>
          <p:nvPr/>
        </p:nvSpPr>
        <p:spPr>
          <a:xfrm flipH="1">
            <a:off x="17068800" y="93345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528E19C2-28F2-806A-1367-BB8AD33FC64C}"/>
              </a:ext>
            </a:extLst>
          </p:cNvPr>
          <p:cNvSpPr txBox="1"/>
          <p:nvPr/>
        </p:nvSpPr>
        <p:spPr>
          <a:xfrm>
            <a:off x="457200" y="1155039"/>
            <a:ext cx="16687800" cy="863666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11">
            <a:extLst>
              <a:ext uri="{FF2B5EF4-FFF2-40B4-BE49-F238E27FC236}">
                <a16:creationId xmlns:a16="http://schemas.microsoft.com/office/drawing/2014/main" id="{D3C9CA9F-1EC9-9D98-BBC2-C1238283F64C}"/>
              </a:ext>
            </a:extLst>
          </p:cNvPr>
          <p:cNvGrpSpPr/>
          <p:nvPr/>
        </p:nvGrpSpPr>
        <p:grpSpPr>
          <a:xfrm>
            <a:off x="228600" y="190500"/>
            <a:ext cx="15414171" cy="1126324"/>
            <a:chOff x="0" y="0"/>
            <a:chExt cx="706025" cy="236438"/>
          </a:xfrm>
        </p:grpSpPr>
        <p:sp>
          <p:nvSpPr>
            <p:cNvPr id="24" name="Freeform 12">
              <a:extLst>
                <a:ext uri="{FF2B5EF4-FFF2-40B4-BE49-F238E27FC236}">
                  <a16:creationId xmlns:a16="http://schemas.microsoft.com/office/drawing/2014/main" id="{0701B795-5E0C-A9AD-ED1B-4F066E5979FC}"/>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5" name="TextBox 13">
              <a:extLst>
                <a:ext uri="{FF2B5EF4-FFF2-40B4-BE49-F238E27FC236}">
                  <a16:creationId xmlns:a16="http://schemas.microsoft.com/office/drawing/2014/main" id="{B564A706-7685-683D-F492-CA0792A059E1}"/>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 name="TextBox 6">
            <a:extLst>
              <a:ext uri="{FF2B5EF4-FFF2-40B4-BE49-F238E27FC236}">
                <a16:creationId xmlns:a16="http://schemas.microsoft.com/office/drawing/2014/main" id="{5B7FB08E-F5DA-7002-5C9C-FF6F4BBB3B1C}"/>
              </a:ext>
            </a:extLst>
          </p:cNvPr>
          <p:cNvSpPr txBox="1"/>
          <p:nvPr/>
        </p:nvSpPr>
        <p:spPr>
          <a:xfrm>
            <a:off x="762000" y="266700"/>
            <a:ext cx="14072064" cy="1023357"/>
          </a:xfrm>
          <a:prstGeom prst="rect">
            <a:avLst/>
          </a:prstGeom>
        </p:spPr>
        <p:txBody>
          <a:bodyPr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Thuyết minh phần cứng</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 name="TextBox 8">
            <a:extLst>
              <a:ext uri="{FF2B5EF4-FFF2-40B4-BE49-F238E27FC236}">
                <a16:creationId xmlns:a16="http://schemas.microsoft.com/office/drawing/2014/main" id="{9EDF6EB2-70F0-0651-6495-9EAAE34F026A}"/>
              </a:ext>
            </a:extLst>
          </p:cNvPr>
          <p:cNvSpPr txBox="1"/>
          <p:nvPr/>
        </p:nvSpPr>
        <p:spPr>
          <a:xfrm>
            <a:off x="829149" y="2342320"/>
            <a:ext cx="13953651" cy="2462213"/>
          </a:xfrm>
          <a:prstGeom prst="rect">
            <a:avLst/>
          </a:prstGeom>
        </p:spPr>
        <p:txBody>
          <a:bodyPr wrap="square" lIns="0" tIns="0" rIns="0" bIns="0" rtlCol="0" anchor="t">
            <a:spAutoFit/>
          </a:bodyPr>
          <a:lstStyle/>
          <a:p>
            <a:r>
              <a:rPr lang="en-US" sz="4000" b="1" dirty="0">
                <a:solidFill>
                  <a:schemeClr val="bg1"/>
                </a:solidFill>
                <a:latin typeface="Quicksand Bold" panose="020B0604020202020204" charset="0"/>
                <a:cs typeface="Quicksand Bold" panose="020B0604020202020204" charset="0"/>
              </a:rPr>
              <a:t>Access Point </a:t>
            </a:r>
            <a:r>
              <a:rPr lang="en-US" sz="4000" b="1" dirty="0" err="1">
                <a:solidFill>
                  <a:schemeClr val="bg1"/>
                </a:solidFill>
                <a:latin typeface="Quicksand Bold" panose="020B0604020202020204" charset="0"/>
                <a:cs typeface="Quicksand Bold" panose="020B0604020202020204" charset="0"/>
              </a:rPr>
              <a:t>AccessPoint</a:t>
            </a:r>
            <a:r>
              <a:rPr lang="en-US" sz="4000" b="1" dirty="0">
                <a:solidFill>
                  <a:schemeClr val="bg1"/>
                </a:solidFill>
                <a:latin typeface="Quicksand Bold" panose="020B0604020202020204" charset="0"/>
                <a:cs typeface="Quicksand Bold" panose="020B0604020202020204" charset="0"/>
              </a:rPr>
              <a:t>-PT</a:t>
            </a:r>
            <a:r>
              <a:rPr lang="en-US" sz="4000" dirty="0">
                <a:solidFill>
                  <a:schemeClr val="bg1"/>
                </a:solidFill>
                <a:latin typeface="Quicksand Bold" panose="020B0604020202020204" charset="0"/>
                <a:cs typeface="Quicksand Bold" panose="020B0604020202020204" charset="0"/>
              </a:rPr>
              <a:t>  : </a:t>
            </a:r>
            <a:r>
              <a:rPr lang="en-US" sz="4000" dirty="0" err="1">
                <a:solidFill>
                  <a:schemeClr val="bg1"/>
                </a:solidFill>
                <a:latin typeface="Quicksand Bold" panose="020B0604020202020204" charset="0"/>
                <a:cs typeface="Quicksand Bold" panose="020B0604020202020204" charset="0"/>
              </a:rPr>
              <a:t>chuẩn</a:t>
            </a:r>
            <a:r>
              <a:rPr lang="en-US" sz="4000" dirty="0">
                <a:solidFill>
                  <a:schemeClr val="bg1"/>
                </a:solidFill>
                <a:latin typeface="Quicksand Bold" panose="020B0604020202020204" charset="0"/>
                <a:cs typeface="Quicksand Bold" panose="020B0604020202020204" charset="0"/>
              </a:rPr>
              <a:t> 802.11n </a:t>
            </a:r>
            <a:r>
              <a:rPr lang="en-US" sz="4000" dirty="0" err="1">
                <a:solidFill>
                  <a:schemeClr val="bg1"/>
                </a:solidFill>
                <a:latin typeface="Quicksand Bold" panose="020B0604020202020204" charset="0"/>
                <a:cs typeface="Quicksand Bold" panose="020B0604020202020204" charset="0"/>
              </a:rPr>
              <a:t>tốc</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độ</a:t>
            </a:r>
            <a:r>
              <a:rPr lang="en-US" sz="4000" dirty="0">
                <a:solidFill>
                  <a:schemeClr val="bg1"/>
                </a:solidFill>
                <a:latin typeface="Quicksand Bold" panose="020B0604020202020204" charset="0"/>
                <a:cs typeface="Quicksand Bold" panose="020B0604020202020204" charset="0"/>
              </a:rPr>
              <a:t> 300 Mbps, </a:t>
            </a:r>
            <a:r>
              <a:rPr lang="en-US" sz="4000" dirty="0" err="1">
                <a:solidFill>
                  <a:schemeClr val="bg1"/>
                </a:solidFill>
                <a:latin typeface="Quicksand Bold" panose="020B0604020202020204" charset="0"/>
                <a:cs typeface="Quicksand Bold" panose="020B0604020202020204" charset="0"/>
              </a:rPr>
              <a:t>hỗ</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trợ</a:t>
            </a:r>
            <a:r>
              <a:rPr lang="en-US" sz="4000" dirty="0">
                <a:solidFill>
                  <a:schemeClr val="bg1"/>
                </a:solidFill>
                <a:latin typeface="Quicksand Bold" panose="020B0604020202020204" charset="0"/>
                <a:cs typeface="Quicksand Bold" panose="020B0604020202020204" charset="0"/>
              </a:rPr>
              <a:t> WPA2-PSK, </a:t>
            </a:r>
            <a:r>
              <a:rPr lang="en-US" sz="4000" dirty="0" err="1">
                <a:solidFill>
                  <a:schemeClr val="bg1"/>
                </a:solidFill>
                <a:latin typeface="Quicksand Bold" panose="020B0604020202020204" charset="0"/>
                <a:cs typeface="Quicksand Bold" panose="020B0604020202020204" charset="0"/>
              </a:rPr>
              <a:t>phủ</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sóng</a:t>
            </a:r>
            <a:r>
              <a:rPr lang="en-US" sz="4000" dirty="0">
                <a:solidFill>
                  <a:schemeClr val="bg1"/>
                </a:solidFill>
                <a:latin typeface="Quicksand Bold" panose="020B0604020202020204" charset="0"/>
                <a:cs typeface="Quicksand Bold" panose="020B0604020202020204" charset="0"/>
              </a:rPr>
              <a:t> 125m² /</a:t>
            </a:r>
            <a:r>
              <a:rPr lang="en-US" sz="4000" dirty="0" err="1">
                <a:solidFill>
                  <a:schemeClr val="bg1"/>
                </a:solidFill>
                <a:latin typeface="Quicksand Bold" panose="020B0604020202020204" charset="0"/>
                <a:cs typeface="Quicksand Bold" panose="020B0604020202020204" charset="0"/>
              </a:rPr>
              <a:t>tầng</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đáp</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ứng</a:t>
            </a:r>
            <a:r>
              <a:rPr lang="en-US" sz="4000" dirty="0">
                <a:solidFill>
                  <a:schemeClr val="bg1"/>
                </a:solidFill>
                <a:latin typeface="Quicksand Bold" panose="020B0604020202020204" charset="0"/>
                <a:cs typeface="Quicksand Bold" panose="020B0604020202020204" charset="0"/>
              </a:rPr>
              <a:t> 9 </a:t>
            </a:r>
            <a:r>
              <a:rPr lang="en-US" sz="4000" dirty="0" err="1">
                <a:solidFill>
                  <a:schemeClr val="bg1"/>
                </a:solidFill>
                <a:latin typeface="Quicksand Bold" panose="020B0604020202020204" charset="0"/>
                <a:cs typeface="Quicksand Bold" panose="020B0604020202020204" charset="0"/>
              </a:rPr>
              <a:t>điện</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thoại</a:t>
            </a:r>
            <a:r>
              <a:rPr lang="en-US" sz="4000" dirty="0">
                <a:solidFill>
                  <a:schemeClr val="bg1"/>
                </a:solidFill>
                <a:latin typeface="Quicksand Bold" panose="020B0604020202020204" charset="0"/>
                <a:cs typeface="Quicksand Bold" panose="020B0604020202020204" charset="0"/>
              </a:rPr>
              <a:t>/</a:t>
            </a:r>
            <a:r>
              <a:rPr lang="en-US" sz="4000" dirty="0" err="1">
                <a:solidFill>
                  <a:schemeClr val="bg1"/>
                </a:solidFill>
                <a:latin typeface="Quicksand Bold" panose="020B0604020202020204" charset="0"/>
                <a:cs typeface="Quicksand Bold" panose="020B0604020202020204" charset="0"/>
              </a:rPr>
              <a:t>tầng</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kết</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nối</a:t>
            </a:r>
            <a:r>
              <a:rPr lang="en-US" sz="4000" dirty="0">
                <a:solidFill>
                  <a:schemeClr val="bg1"/>
                </a:solidFill>
                <a:latin typeface="Quicksand Bold" panose="020B0604020202020204" charset="0"/>
                <a:cs typeface="Quicksand Bold" panose="020B0604020202020204" charset="0"/>
              </a:rPr>
              <a:t> qua Switch </a:t>
            </a:r>
            <a:r>
              <a:rPr lang="en-US" sz="4000" dirty="0" err="1">
                <a:solidFill>
                  <a:schemeClr val="bg1"/>
                </a:solidFill>
                <a:latin typeface="Quicksand Bold" panose="020B0604020202020204" charset="0"/>
                <a:cs typeface="Quicksand Bold" panose="020B0604020202020204" charset="0"/>
              </a:rPr>
              <a:t>chính</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cổng</a:t>
            </a:r>
            <a:r>
              <a:rPr lang="en-US" sz="4000" dirty="0">
                <a:solidFill>
                  <a:schemeClr val="bg1"/>
                </a:solidFill>
                <a:latin typeface="Quicksand Bold" panose="020B0604020202020204" charset="0"/>
                <a:cs typeface="Quicksand Bold" panose="020B0604020202020204" charset="0"/>
              </a:rPr>
              <a:t> trunk), </a:t>
            </a:r>
            <a:r>
              <a:rPr lang="en-US" sz="4000" dirty="0" err="1">
                <a:solidFill>
                  <a:schemeClr val="bg1"/>
                </a:solidFill>
                <a:latin typeface="Quicksand Bold" panose="020B0604020202020204" charset="0"/>
                <a:cs typeface="Quicksand Bold" panose="020B0604020202020204" charset="0"/>
              </a:rPr>
              <a:t>đảm</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bảo</a:t>
            </a:r>
            <a:r>
              <a:rPr lang="en-US" sz="4000" dirty="0">
                <a:solidFill>
                  <a:schemeClr val="bg1"/>
                </a:solidFill>
                <a:latin typeface="Quicksand Bold" panose="020B0604020202020204" charset="0"/>
                <a:cs typeface="Quicksand Bold" panose="020B0604020202020204" charset="0"/>
              </a:rPr>
              <a:t> Wi-Fi </a:t>
            </a:r>
            <a:r>
              <a:rPr lang="en-US" sz="4000" dirty="0" err="1">
                <a:solidFill>
                  <a:schemeClr val="bg1"/>
                </a:solidFill>
                <a:latin typeface="Quicksand Bold" panose="020B0604020202020204" charset="0"/>
                <a:cs typeface="Quicksand Bold" panose="020B0604020202020204" charset="0"/>
              </a:rPr>
              <a:t>ổn</a:t>
            </a:r>
            <a:r>
              <a:rPr lang="en-US" sz="4000" dirty="0">
                <a:solidFill>
                  <a:schemeClr val="bg1"/>
                </a:solidFill>
                <a:latin typeface="Quicksand Bold" panose="020B0604020202020204" charset="0"/>
                <a:cs typeface="Quicksand Bold" panose="020B0604020202020204" charset="0"/>
              </a:rPr>
              <a:t> </a:t>
            </a:r>
            <a:r>
              <a:rPr lang="en-US" sz="4000" dirty="0" err="1">
                <a:solidFill>
                  <a:schemeClr val="bg1"/>
                </a:solidFill>
                <a:latin typeface="Quicksand Bold" panose="020B0604020202020204" charset="0"/>
                <a:cs typeface="Quicksand Bold" panose="020B0604020202020204" charset="0"/>
              </a:rPr>
              <a:t>định</a:t>
            </a:r>
            <a:r>
              <a:rPr lang="en-US" sz="4000" dirty="0">
                <a:solidFill>
                  <a:schemeClr val="bg1"/>
                </a:solidFill>
                <a:latin typeface="Quicksand Bold" panose="020B0604020202020204" charset="0"/>
                <a:cs typeface="Quicksand Bold" panose="020B0604020202020204" charset="0"/>
              </a:rPr>
              <a:t>.</a:t>
            </a:r>
          </a:p>
        </p:txBody>
      </p:sp>
      <p:pic>
        <p:nvPicPr>
          <p:cNvPr id="5" name="Picture 4">
            <a:extLst>
              <a:ext uri="{FF2B5EF4-FFF2-40B4-BE49-F238E27FC236}">
                <a16:creationId xmlns:a16="http://schemas.microsoft.com/office/drawing/2014/main" id="{5277B8B7-86E5-8535-04F7-EF58D51AA358}"/>
              </a:ext>
            </a:extLst>
          </p:cNvPr>
          <p:cNvPicPr>
            <a:picLocks noChangeAspect="1"/>
          </p:cNvPicPr>
          <p:nvPr/>
        </p:nvPicPr>
        <p:blipFill>
          <a:blip r:embed="rId5"/>
          <a:stretch>
            <a:fillRect/>
          </a:stretch>
        </p:blipFill>
        <p:spPr>
          <a:xfrm>
            <a:off x="7848600" y="6286500"/>
            <a:ext cx="9074426" cy="2514600"/>
          </a:xfrm>
          <a:prstGeom prst="rect">
            <a:avLst/>
          </a:prstGeom>
        </p:spPr>
      </p:pic>
    </p:spTree>
    <p:extLst>
      <p:ext uri="{BB962C8B-B14F-4D97-AF65-F5344CB8AC3E}">
        <p14:creationId xmlns:p14="http://schemas.microsoft.com/office/powerpoint/2010/main" val="3256224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8F45BBD8-4A06-7840-A01A-D0936ECC5E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2F76E2-2C10-B02C-C5BB-7C4926DDFEDF}"/>
              </a:ext>
            </a:extLst>
          </p:cNvPr>
          <p:cNvSpPr/>
          <p:nvPr/>
        </p:nvSpPr>
        <p:spPr>
          <a:xfrm flipH="1">
            <a:off x="-9296400" y="-33147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4" name="Freeform 4">
            <a:extLst>
              <a:ext uri="{FF2B5EF4-FFF2-40B4-BE49-F238E27FC236}">
                <a16:creationId xmlns:a16="http://schemas.microsoft.com/office/drawing/2014/main" id="{A0111A12-48CD-38E9-EAE0-5431E3C96E9D}"/>
              </a:ext>
            </a:extLst>
          </p:cNvPr>
          <p:cNvSpPr/>
          <p:nvPr/>
        </p:nvSpPr>
        <p:spPr>
          <a:xfrm flipH="1">
            <a:off x="17068800" y="93345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FF1F0EAB-03E8-1CC3-ACF2-0BD57B1C3255}"/>
              </a:ext>
            </a:extLst>
          </p:cNvPr>
          <p:cNvSpPr txBox="1"/>
          <p:nvPr/>
        </p:nvSpPr>
        <p:spPr>
          <a:xfrm>
            <a:off x="457200" y="1155039"/>
            <a:ext cx="16687800" cy="863666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11">
            <a:extLst>
              <a:ext uri="{FF2B5EF4-FFF2-40B4-BE49-F238E27FC236}">
                <a16:creationId xmlns:a16="http://schemas.microsoft.com/office/drawing/2014/main" id="{35BE99AE-A46F-8F16-7F81-3F03BFEA5CBB}"/>
              </a:ext>
            </a:extLst>
          </p:cNvPr>
          <p:cNvGrpSpPr/>
          <p:nvPr/>
        </p:nvGrpSpPr>
        <p:grpSpPr>
          <a:xfrm>
            <a:off x="228600" y="190500"/>
            <a:ext cx="15414171" cy="1126324"/>
            <a:chOff x="0" y="0"/>
            <a:chExt cx="706025" cy="236438"/>
          </a:xfrm>
        </p:grpSpPr>
        <p:sp>
          <p:nvSpPr>
            <p:cNvPr id="24" name="Freeform 12">
              <a:extLst>
                <a:ext uri="{FF2B5EF4-FFF2-40B4-BE49-F238E27FC236}">
                  <a16:creationId xmlns:a16="http://schemas.microsoft.com/office/drawing/2014/main" id="{793981B1-AA16-5656-C8AE-90EF5CAF6FBE}"/>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5" name="TextBox 13">
              <a:extLst>
                <a:ext uri="{FF2B5EF4-FFF2-40B4-BE49-F238E27FC236}">
                  <a16:creationId xmlns:a16="http://schemas.microsoft.com/office/drawing/2014/main" id="{A7F914DD-8B83-741B-0662-B38B66A931A2}"/>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 name="TextBox 6">
            <a:extLst>
              <a:ext uri="{FF2B5EF4-FFF2-40B4-BE49-F238E27FC236}">
                <a16:creationId xmlns:a16="http://schemas.microsoft.com/office/drawing/2014/main" id="{E55CD55F-340D-233D-0ACE-E61A3144789A}"/>
              </a:ext>
            </a:extLst>
          </p:cNvPr>
          <p:cNvSpPr txBox="1"/>
          <p:nvPr/>
        </p:nvSpPr>
        <p:spPr>
          <a:xfrm>
            <a:off x="762000" y="266700"/>
            <a:ext cx="14072064" cy="1023357"/>
          </a:xfrm>
          <a:prstGeom prst="rect">
            <a:avLst/>
          </a:prstGeom>
        </p:spPr>
        <p:txBody>
          <a:bodyPr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Thuyết minh phần cứng</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 name="TextBox 8">
            <a:extLst>
              <a:ext uri="{FF2B5EF4-FFF2-40B4-BE49-F238E27FC236}">
                <a16:creationId xmlns:a16="http://schemas.microsoft.com/office/drawing/2014/main" id="{046E2493-EA4F-2795-2739-4CD9A66B16A5}"/>
              </a:ext>
            </a:extLst>
          </p:cNvPr>
          <p:cNvSpPr txBox="1"/>
          <p:nvPr/>
        </p:nvSpPr>
        <p:spPr>
          <a:xfrm>
            <a:off x="829149" y="2342320"/>
            <a:ext cx="13572651" cy="2031325"/>
          </a:xfrm>
          <a:prstGeom prst="rect">
            <a:avLst/>
          </a:prstGeom>
        </p:spPr>
        <p:txBody>
          <a:bodyPr wrap="square" lIns="0" tIns="0" rIns="0" bIns="0" rtlCol="0" anchor="t">
            <a:spAutoFit/>
          </a:bodyPr>
          <a:lstStyle/>
          <a:p>
            <a:r>
              <a:rPr lang="en-US" sz="4400" b="1" dirty="0">
                <a:solidFill>
                  <a:schemeClr val="bg1"/>
                </a:solidFill>
                <a:latin typeface="Quicksand Bold" panose="020B0604020202020204" charset="0"/>
                <a:cs typeface="Quicksand Bold" panose="020B0604020202020204" charset="0"/>
              </a:rPr>
              <a:t>File Server Server-PT</a:t>
            </a:r>
            <a:r>
              <a:rPr lang="en-US" sz="4400" dirty="0">
                <a:solidFill>
                  <a:schemeClr val="bg1"/>
                </a:solidFill>
                <a:latin typeface="Quicksand Bold" panose="020B0604020202020204" charset="0"/>
                <a:cs typeface="Quicksand Bold" panose="020B0604020202020204" charset="0"/>
              </a:rPr>
              <a:t>  : </a:t>
            </a:r>
            <a:r>
              <a:rPr lang="en-US" sz="4400" dirty="0" err="1">
                <a:solidFill>
                  <a:schemeClr val="bg1"/>
                </a:solidFill>
                <a:latin typeface="Quicksand Bold" panose="020B0604020202020204" charset="0"/>
                <a:cs typeface="Quicksand Bold" panose="020B0604020202020204" charset="0"/>
              </a:rPr>
              <a:t>dùng</a:t>
            </a:r>
            <a:r>
              <a:rPr lang="en-US" sz="4400" dirty="0">
                <a:solidFill>
                  <a:schemeClr val="bg1"/>
                </a:solidFill>
                <a:latin typeface="Quicksand Bold" panose="020B0604020202020204" charset="0"/>
                <a:cs typeface="Quicksand Bold" panose="020B0604020202020204" charset="0"/>
              </a:rPr>
              <a:t> CPU Intel i5, RAM 8GB, SSD 256GB, </a:t>
            </a:r>
            <a:r>
              <a:rPr lang="en-US" sz="4400" dirty="0" err="1">
                <a:solidFill>
                  <a:schemeClr val="bg1"/>
                </a:solidFill>
                <a:latin typeface="Quicksand Bold" panose="020B0604020202020204" charset="0"/>
                <a:cs typeface="Quicksand Bold" panose="020B0604020202020204" charset="0"/>
              </a:rPr>
              <a:t>thuộc</a:t>
            </a:r>
            <a:r>
              <a:rPr lang="en-US" sz="4400" dirty="0">
                <a:solidFill>
                  <a:schemeClr val="bg1"/>
                </a:solidFill>
                <a:latin typeface="Quicksand Bold" panose="020B0604020202020204" charset="0"/>
                <a:cs typeface="Quicksand Bold" panose="020B0604020202020204" charset="0"/>
              </a:rPr>
              <a:t> VLAN 10, </a:t>
            </a:r>
            <a:r>
              <a:rPr lang="en-US" sz="4400" dirty="0" err="1">
                <a:solidFill>
                  <a:schemeClr val="bg1"/>
                </a:solidFill>
                <a:latin typeface="Quicksand Bold" panose="020B0604020202020204" charset="0"/>
                <a:cs typeface="Quicksand Bold" panose="020B0604020202020204" charset="0"/>
              </a:rPr>
              <a:t>hỗ</a:t>
            </a:r>
            <a:r>
              <a:rPr lang="en-US" sz="4400" dirty="0">
                <a:solidFill>
                  <a:schemeClr val="bg1"/>
                </a:solidFill>
                <a:latin typeface="Quicksand Bold" panose="020B0604020202020204" charset="0"/>
                <a:cs typeface="Quicksand Bold" panose="020B0604020202020204" charset="0"/>
              </a:rPr>
              <a:t> </a:t>
            </a:r>
            <a:r>
              <a:rPr lang="en-US" sz="4400" dirty="0" err="1">
                <a:solidFill>
                  <a:schemeClr val="bg1"/>
                </a:solidFill>
                <a:latin typeface="Quicksand Bold" panose="020B0604020202020204" charset="0"/>
                <a:cs typeface="Quicksand Bold" panose="020B0604020202020204" charset="0"/>
              </a:rPr>
              <a:t>trợ</a:t>
            </a:r>
            <a:r>
              <a:rPr lang="en-US" sz="4400" dirty="0">
                <a:solidFill>
                  <a:schemeClr val="bg1"/>
                </a:solidFill>
                <a:latin typeface="Quicksand Bold" panose="020B0604020202020204" charset="0"/>
                <a:cs typeface="Quicksand Bold" panose="020B0604020202020204" charset="0"/>
              </a:rPr>
              <a:t> chia </a:t>
            </a:r>
            <a:r>
              <a:rPr lang="en-US" sz="4400" dirty="0" err="1">
                <a:solidFill>
                  <a:schemeClr val="bg1"/>
                </a:solidFill>
                <a:latin typeface="Quicksand Bold" panose="020B0604020202020204" charset="0"/>
                <a:cs typeface="Quicksand Bold" panose="020B0604020202020204" charset="0"/>
              </a:rPr>
              <a:t>sẻ</a:t>
            </a:r>
            <a:r>
              <a:rPr lang="en-US" sz="4400" dirty="0">
                <a:solidFill>
                  <a:schemeClr val="bg1"/>
                </a:solidFill>
                <a:latin typeface="Quicksand Bold" panose="020B0604020202020204" charset="0"/>
                <a:cs typeface="Quicksand Bold" panose="020B0604020202020204" charset="0"/>
              </a:rPr>
              <a:t> file qua HTTP, </a:t>
            </a:r>
            <a:r>
              <a:rPr lang="en-US" sz="4400" dirty="0" err="1">
                <a:solidFill>
                  <a:schemeClr val="bg1"/>
                </a:solidFill>
                <a:latin typeface="Quicksand Bold" panose="020B0604020202020204" charset="0"/>
                <a:cs typeface="Quicksand Bold" panose="020B0604020202020204" charset="0"/>
              </a:rPr>
              <a:t>đặt</a:t>
            </a:r>
            <a:r>
              <a:rPr lang="en-US" sz="4400" dirty="0">
                <a:solidFill>
                  <a:schemeClr val="bg1"/>
                </a:solidFill>
                <a:latin typeface="Quicksand Bold" panose="020B0604020202020204" charset="0"/>
                <a:cs typeface="Quicksand Bold" panose="020B0604020202020204" charset="0"/>
              </a:rPr>
              <a:t> </a:t>
            </a:r>
            <a:r>
              <a:rPr lang="en-US" sz="4400" dirty="0" err="1">
                <a:solidFill>
                  <a:schemeClr val="bg1"/>
                </a:solidFill>
                <a:latin typeface="Quicksand Bold" panose="020B0604020202020204" charset="0"/>
                <a:cs typeface="Quicksand Bold" panose="020B0604020202020204" charset="0"/>
              </a:rPr>
              <a:t>trong</a:t>
            </a:r>
            <a:r>
              <a:rPr lang="en-US" sz="4400" dirty="0">
                <a:solidFill>
                  <a:schemeClr val="bg1"/>
                </a:solidFill>
                <a:latin typeface="Quicksand Bold" panose="020B0604020202020204" charset="0"/>
                <a:cs typeface="Quicksand Bold" panose="020B0604020202020204" charset="0"/>
              </a:rPr>
              <a:t> </a:t>
            </a:r>
            <a:r>
              <a:rPr lang="en-US" sz="4400" dirty="0" err="1">
                <a:solidFill>
                  <a:schemeClr val="bg1"/>
                </a:solidFill>
                <a:latin typeface="Quicksand Bold" panose="020B0604020202020204" charset="0"/>
                <a:cs typeface="Quicksand Bold" panose="020B0604020202020204" charset="0"/>
              </a:rPr>
              <a:t>tủ</a:t>
            </a:r>
            <a:r>
              <a:rPr lang="en-US" sz="4400" dirty="0">
                <a:solidFill>
                  <a:schemeClr val="bg1"/>
                </a:solidFill>
                <a:latin typeface="Quicksand Bold" panose="020B0604020202020204" charset="0"/>
                <a:cs typeface="Quicksand Bold" panose="020B0604020202020204" charset="0"/>
              </a:rPr>
              <a:t> rack, </a:t>
            </a:r>
            <a:r>
              <a:rPr lang="en-US" sz="4400" dirty="0" err="1">
                <a:solidFill>
                  <a:schemeClr val="bg1"/>
                </a:solidFill>
                <a:latin typeface="Quicksand Bold" panose="020B0604020202020204" charset="0"/>
                <a:cs typeface="Quicksand Bold" panose="020B0604020202020204" charset="0"/>
              </a:rPr>
              <a:t>kết</a:t>
            </a:r>
            <a:r>
              <a:rPr lang="en-US" sz="4400" dirty="0">
                <a:solidFill>
                  <a:schemeClr val="bg1"/>
                </a:solidFill>
                <a:latin typeface="Quicksand Bold" panose="020B0604020202020204" charset="0"/>
                <a:cs typeface="Quicksand Bold" panose="020B0604020202020204" charset="0"/>
              </a:rPr>
              <a:t> </a:t>
            </a:r>
            <a:r>
              <a:rPr lang="en-US" sz="4400" dirty="0" err="1">
                <a:solidFill>
                  <a:schemeClr val="bg1"/>
                </a:solidFill>
                <a:latin typeface="Quicksand Bold" panose="020B0604020202020204" charset="0"/>
                <a:cs typeface="Quicksand Bold" panose="020B0604020202020204" charset="0"/>
              </a:rPr>
              <a:t>nối</a:t>
            </a:r>
            <a:r>
              <a:rPr lang="en-US" sz="4400" dirty="0">
                <a:solidFill>
                  <a:schemeClr val="bg1"/>
                </a:solidFill>
                <a:latin typeface="Quicksand Bold" panose="020B0604020202020204" charset="0"/>
                <a:cs typeface="Quicksand Bold" panose="020B0604020202020204" charset="0"/>
              </a:rPr>
              <a:t> qua Switch </a:t>
            </a:r>
            <a:r>
              <a:rPr lang="en-US" sz="4400" dirty="0" err="1">
                <a:solidFill>
                  <a:schemeClr val="bg1"/>
                </a:solidFill>
                <a:latin typeface="Quicksand Bold" panose="020B0604020202020204" charset="0"/>
                <a:cs typeface="Quicksand Bold" panose="020B0604020202020204" charset="0"/>
              </a:rPr>
              <a:t>chính</a:t>
            </a:r>
            <a:r>
              <a:rPr lang="en-US" sz="4400" dirty="0">
                <a:solidFill>
                  <a:schemeClr val="bg1"/>
                </a:solidFill>
                <a:latin typeface="Quicksand Bold" panose="020B0604020202020204" charset="0"/>
                <a:cs typeface="Quicksand Bold" panose="020B0604020202020204" charset="0"/>
              </a:rPr>
              <a:t>.</a:t>
            </a:r>
          </a:p>
        </p:txBody>
      </p:sp>
      <p:pic>
        <p:nvPicPr>
          <p:cNvPr id="5" name="Picture 4">
            <a:extLst>
              <a:ext uri="{FF2B5EF4-FFF2-40B4-BE49-F238E27FC236}">
                <a16:creationId xmlns:a16="http://schemas.microsoft.com/office/drawing/2014/main" id="{33F84407-3DEB-BD7D-9C5D-86CF4EF911DC}"/>
              </a:ext>
            </a:extLst>
          </p:cNvPr>
          <p:cNvPicPr>
            <a:picLocks noChangeAspect="1"/>
          </p:cNvPicPr>
          <p:nvPr/>
        </p:nvPicPr>
        <p:blipFill>
          <a:blip r:embed="rId5"/>
          <a:stretch>
            <a:fillRect/>
          </a:stretch>
        </p:blipFill>
        <p:spPr>
          <a:xfrm>
            <a:off x="10439400" y="6591300"/>
            <a:ext cx="5231684" cy="2286000"/>
          </a:xfrm>
          <a:prstGeom prst="rect">
            <a:avLst/>
          </a:prstGeom>
        </p:spPr>
      </p:pic>
    </p:spTree>
    <p:extLst>
      <p:ext uri="{BB962C8B-B14F-4D97-AF65-F5344CB8AC3E}">
        <p14:creationId xmlns:p14="http://schemas.microsoft.com/office/powerpoint/2010/main" val="307405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73F4CFE4-C1A5-2F9E-2618-8240FEC61C7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0A9C976-93A1-6041-FB63-10E98F18B5F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5600" y="5524500"/>
            <a:ext cx="4220885" cy="3200400"/>
          </a:xfrm>
          <a:prstGeom prst="rect">
            <a:avLst/>
          </a:prstGeom>
          <a:noFill/>
        </p:spPr>
      </p:pic>
      <p:sp>
        <p:nvSpPr>
          <p:cNvPr id="2" name="Freeform 2">
            <a:extLst>
              <a:ext uri="{FF2B5EF4-FFF2-40B4-BE49-F238E27FC236}">
                <a16:creationId xmlns:a16="http://schemas.microsoft.com/office/drawing/2014/main" id="{A8612116-366A-8969-A331-74FBB85E1851}"/>
              </a:ext>
            </a:extLst>
          </p:cNvPr>
          <p:cNvSpPr/>
          <p:nvPr/>
        </p:nvSpPr>
        <p:spPr>
          <a:xfrm flipH="1">
            <a:off x="762000" y="-42291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B4E0D2EC-50EB-882F-BB6E-2EE7FC62A33B}"/>
              </a:ext>
            </a:extLst>
          </p:cNvPr>
          <p:cNvSpPr/>
          <p:nvPr/>
        </p:nvSpPr>
        <p:spPr>
          <a:xfrm flipH="1">
            <a:off x="17068800" y="93345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a:extLst>
              <a:ext uri="{FF2B5EF4-FFF2-40B4-BE49-F238E27FC236}">
                <a16:creationId xmlns:a16="http://schemas.microsoft.com/office/drawing/2014/main" id="{ACEDB38D-7D2B-7AF5-7F36-8C7506C6678F}"/>
              </a:ext>
            </a:extLst>
          </p:cNvPr>
          <p:cNvSpPr txBox="1"/>
          <p:nvPr/>
        </p:nvSpPr>
        <p:spPr>
          <a:xfrm>
            <a:off x="457200" y="1155039"/>
            <a:ext cx="16687800" cy="863666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11">
            <a:extLst>
              <a:ext uri="{FF2B5EF4-FFF2-40B4-BE49-F238E27FC236}">
                <a16:creationId xmlns:a16="http://schemas.microsoft.com/office/drawing/2014/main" id="{5BFBEAA8-60D5-6FA9-01AC-E357EDD8220D}"/>
              </a:ext>
            </a:extLst>
          </p:cNvPr>
          <p:cNvGrpSpPr/>
          <p:nvPr/>
        </p:nvGrpSpPr>
        <p:grpSpPr>
          <a:xfrm>
            <a:off x="228600" y="190500"/>
            <a:ext cx="15414171" cy="1126324"/>
            <a:chOff x="0" y="0"/>
            <a:chExt cx="706025" cy="236438"/>
          </a:xfrm>
        </p:grpSpPr>
        <p:sp>
          <p:nvSpPr>
            <p:cNvPr id="24" name="Freeform 12">
              <a:extLst>
                <a:ext uri="{FF2B5EF4-FFF2-40B4-BE49-F238E27FC236}">
                  <a16:creationId xmlns:a16="http://schemas.microsoft.com/office/drawing/2014/main" id="{F68F3512-8BFE-E578-548F-C46759383690}"/>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5" name="TextBox 13">
              <a:extLst>
                <a:ext uri="{FF2B5EF4-FFF2-40B4-BE49-F238E27FC236}">
                  <a16:creationId xmlns:a16="http://schemas.microsoft.com/office/drawing/2014/main" id="{0ABEF2D4-6527-CE21-911E-1377F74D5BCE}"/>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 name="TextBox 6">
            <a:extLst>
              <a:ext uri="{FF2B5EF4-FFF2-40B4-BE49-F238E27FC236}">
                <a16:creationId xmlns:a16="http://schemas.microsoft.com/office/drawing/2014/main" id="{C35617C7-561C-9FAF-B10C-64955537F161}"/>
              </a:ext>
            </a:extLst>
          </p:cNvPr>
          <p:cNvSpPr txBox="1"/>
          <p:nvPr/>
        </p:nvSpPr>
        <p:spPr>
          <a:xfrm>
            <a:off x="762000" y="266700"/>
            <a:ext cx="14072064" cy="1023357"/>
          </a:xfrm>
          <a:prstGeom prst="rect">
            <a:avLst/>
          </a:prstGeom>
        </p:spPr>
        <p:txBody>
          <a:bodyPr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Thuyết minh phần cứng</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 name="TextBox 8">
            <a:extLst>
              <a:ext uri="{FF2B5EF4-FFF2-40B4-BE49-F238E27FC236}">
                <a16:creationId xmlns:a16="http://schemas.microsoft.com/office/drawing/2014/main" id="{85E8E367-5291-D464-6679-9129BEEDF9CE}"/>
              </a:ext>
            </a:extLst>
          </p:cNvPr>
          <p:cNvSpPr txBox="1"/>
          <p:nvPr/>
        </p:nvSpPr>
        <p:spPr>
          <a:xfrm>
            <a:off x="829149" y="2342320"/>
            <a:ext cx="14944251" cy="2031325"/>
          </a:xfrm>
          <a:prstGeom prst="rect">
            <a:avLst/>
          </a:prstGeom>
        </p:spPr>
        <p:txBody>
          <a:bodyPr wrap="square" lIns="0" tIns="0" rIns="0" bIns="0" rtlCol="0" anchor="t">
            <a:spAutoFit/>
          </a:bodyPr>
          <a:lstStyle/>
          <a:p>
            <a:r>
              <a:rPr lang="vi-VN" sz="4400" b="1" dirty="0">
                <a:solidFill>
                  <a:schemeClr val="bg1"/>
                </a:solidFill>
                <a:latin typeface="Quicksand Bold" panose="020B0604020202020204" charset="0"/>
                <a:cs typeface="Quicksand Bold" panose="020B0604020202020204" charset="0"/>
              </a:rPr>
              <a:t>NAS Server-PT</a:t>
            </a:r>
            <a:r>
              <a:rPr lang="vi-VN" sz="4400" dirty="0">
                <a:solidFill>
                  <a:schemeClr val="bg1"/>
                </a:solidFill>
                <a:latin typeface="Quicksand Bold" panose="020B0604020202020204" charset="0"/>
                <a:cs typeface="Quicksand Bold" panose="020B0604020202020204" charset="0"/>
              </a:rPr>
              <a:t> </a:t>
            </a:r>
            <a:r>
              <a:rPr lang="en-US" sz="4400" dirty="0">
                <a:solidFill>
                  <a:schemeClr val="bg1"/>
                </a:solidFill>
                <a:latin typeface="Quicksand Bold" panose="020B0604020202020204" charset="0"/>
                <a:cs typeface="Quicksand Bold" panose="020B0604020202020204" charset="0"/>
              </a:rPr>
              <a:t>: </a:t>
            </a:r>
            <a:r>
              <a:rPr lang="vi-VN" sz="4400" dirty="0">
                <a:solidFill>
                  <a:schemeClr val="bg1"/>
                </a:solidFill>
                <a:latin typeface="Quicksand Bold" panose="020B0604020202020204" charset="0"/>
                <a:cs typeface="Quicksand Bold" panose="020B0604020202020204" charset="0"/>
              </a:rPr>
              <a:t>có ổ cứng 2TB, RAID 1, thuộc VLAN 10, hỗ trợ sao lưu qua FTP, đặt trong tủ rack, kết nối qua Switch chính, đảm bảo lưu trữ an toàn.</a:t>
            </a:r>
          </a:p>
        </p:txBody>
      </p:sp>
    </p:spTree>
    <p:extLst>
      <p:ext uri="{BB962C8B-B14F-4D97-AF65-F5344CB8AC3E}">
        <p14:creationId xmlns:p14="http://schemas.microsoft.com/office/powerpoint/2010/main" val="1278492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7A41141F-D64E-0D59-FA64-ED8AED755563}"/>
            </a:ext>
          </a:extLst>
        </p:cNvPr>
        <p:cNvGrpSpPr/>
        <p:nvPr/>
      </p:nvGrpSpPr>
      <p:grpSpPr>
        <a:xfrm>
          <a:off x="0" y="0"/>
          <a:ext cx="0" cy="0"/>
          <a:chOff x="0" y="0"/>
          <a:chExt cx="0" cy="0"/>
        </a:xfrm>
      </p:grpSpPr>
      <p:pic>
        <p:nvPicPr>
          <p:cNvPr id="6" name="Picture 5" descr="Tủ rack 12U sâu D600 màu đen cửa lưới chất lượng">
            <a:extLst>
              <a:ext uri="{FF2B5EF4-FFF2-40B4-BE49-F238E27FC236}">
                <a16:creationId xmlns:a16="http://schemas.microsoft.com/office/drawing/2014/main" id="{A99D261B-3FB1-B501-E8CC-910F375742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15600" y="5295900"/>
            <a:ext cx="4953000" cy="3640338"/>
          </a:xfrm>
          <a:prstGeom prst="rect">
            <a:avLst/>
          </a:prstGeom>
          <a:noFill/>
          <a:ln>
            <a:noFill/>
          </a:ln>
        </p:spPr>
      </p:pic>
      <p:sp>
        <p:nvSpPr>
          <p:cNvPr id="2" name="Freeform 2">
            <a:extLst>
              <a:ext uri="{FF2B5EF4-FFF2-40B4-BE49-F238E27FC236}">
                <a16:creationId xmlns:a16="http://schemas.microsoft.com/office/drawing/2014/main" id="{17E6B8A2-5F18-79EC-CC66-B8E724DA05AE}"/>
              </a:ext>
            </a:extLst>
          </p:cNvPr>
          <p:cNvSpPr/>
          <p:nvPr/>
        </p:nvSpPr>
        <p:spPr>
          <a:xfrm flipH="1">
            <a:off x="1371600" y="-4686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9361F50D-E386-7669-F8A5-03794E7DA6F0}"/>
              </a:ext>
            </a:extLst>
          </p:cNvPr>
          <p:cNvSpPr/>
          <p:nvPr/>
        </p:nvSpPr>
        <p:spPr>
          <a:xfrm flipH="1">
            <a:off x="17068800" y="93345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a:extLst>
              <a:ext uri="{FF2B5EF4-FFF2-40B4-BE49-F238E27FC236}">
                <a16:creationId xmlns:a16="http://schemas.microsoft.com/office/drawing/2014/main" id="{63A664A0-B242-4620-5DB0-63C704F58BE5}"/>
              </a:ext>
            </a:extLst>
          </p:cNvPr>
          <p:cNvSpPr txBox="1"/>
          <p:nvPr/>
        </p:nvSpPr>
        <p:spPr>
          <a:xfrm>
            <a:off x="457200" y="1155039"/>
            <a:ext cx="16687800" cy="863666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11">
            <a:extLst>
              <a:ext uri="{FF2B5EF4-FFF2-40B4-BE49-F238E27FC236}">
                <a16:creationId xmlns:a16="http://schemas.microsoft.com/office/drawing/2014/main" id="{355D48B3-55C3-72C2-EB40-EE03F0F38F2E}"/>
              </a:ext>
            </a:extLst>
          </p:cNvPr>
          <p:cNvGrpSpPr/>
          <p:nvPr/>
        </p:nvGrpSpPr>
        <p:grpSpPr>
          <a:xfrm>
            <a:off x="228600" y="190500"/>
            <a:ext cx="15414171" cy="1126324"/>
            <a:chOff x="0" y="0"/>
            <a:chExt cx="706025" cy="236438"/>
          </a:xfrm>
        </p:grpSpPr>
        <p:sp>
          <p:nvSpPr>
            <p:cNvPr id="24" name="Freeform 12">
              <a:extLst>
                <a:ext uri="{FF2B5EF4-FFF2-40B4-BE49-F238E27FC236}">
                  <a16:creationId xmlns:a16="http://schemas.microsoft.com/office/drawing/2014/main" id="{8CE8A88D-8805-6496-29F3-D6A7D517E1FB}"/>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5" name="TextBox 13">
              <a:extLst>
                <a:ext uri="{FF2B5EF4-FFF2-40B4-BE49-F238E27FC236}">
                  <a16:creationId xmlns:a16="http://schemas.microsoft.com/office/drawing/2014/main" id="{471D1402-7908-8549-96E1-A6F892DCBD2D}"/>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 name="TextBox 6">
            <a:extLst>
              <a:ext uri="{FF2B5EF4-FFF2-40B4-BE49-F238E27FC236}">
                <a16:creationId xmlns:a16="http://schemas.microsoft.com/office/drawing/2014/main" id="{B0AC7FE9-AC8E-6C31-6CB5-9AEE2DFC5D83}"/>
              </a:ext>
            </a:extLst>
          </p:cNvPr>
          <p:cNvSpPr txBox="1"/>
          <p:nvPr/>
        </p:nvSpPr>
        <p:spPr>
          <a:xfrm>
            <a:off x="762000" y="266700"/>
            <a:ext cx="14072064" cy="1023357"/>
          </a:xfrm>
          <a:prstGeom prst="rect">
            <a:avLst/>
          </a:prstGeom>
        </p:spPr>
        <p:txBody>
          <a:bodyPr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Thuyết minh phần cứng</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 name="TextBox 8">
            <a:extLst>
              <a:ext uri="{FF2B5EF4-FFF2-40B4-BE49-F238E27FC236}">
                <a16:creationId xmlns:a16="http://schemas.microsoft.com/office/drawing/2014/main" id="{F97797E3-5D93-3E8C-9B21-92648E6B1E12}"/>
              </a:ext>
            </a:extLst>
          </p:cNvPr>
          <p:cNvSpPr txBox="1"/>
          <p:nvPr/>
        </p:nvSpPr>
        <p:spPr>
          <a:xfrm>
            <a:off x="829149" y="2342320"/>
            <a:ext cx="13572651" cy="2462213"/>
          </a:xfrm>
          <a:prstGeom prst="rect">
            <a:avLst/>
          </a:prstGeom>
        </p:spPr>
        <p:txBody>
          <a:bodyPr wrap="square" lIns="0" tIns="0" rIns="0" bIns="0" rtlCol="0" anchor="t">
            <a:spAutoFit/>
          </a:bodyPr>
          <a:lstStyle/>
          <a:p>
            <a:r>
              <a:rPr lang="vi-VN" sz="4000" b="1" dirty="0">
                <a:solidFill>
                  <a:schemeClr val="bg1"/>
                </a:solidFill>
                <a:latin typeface="Quicksand Bold" panose="020B0604020202020204" charset="0"/>
                <a:cs typeface="Quicksand Bold" panose="020B0604020202020204" charset="0"/>
              </a:rPr>
              <a:t>Tủ rack 12U</a:t>
            </a:r>
            <a:r>
              <a:rPr lang="vi-VN" sz="4000" dirty="0">
                <a:solidFill>
                  <a:schemeClr val="bg1"/>
                </a:solidFill>
                <a:latin typeface="Quicksand Bold" panose="020B0604020202020204" charset="0"/>
                <a:cs typeface="Quicksand Bold" panose="020B0604020202020204" charset="0"/>
              </a:rPr>
              <a:t> </a:t>
            </a:r>
            <a:r>
              <a:rPr lang="en-US" sz="4000" dirty="0">
                <a:solidFill>
                  <a:schemeClr val="bg1"/>
                </a:solidFill>
                <a:latin typeface="Quicksand Bold" panose="020B0604020202020204" charset="0"/>
                <a:cs typeface="Quicksand Bold" panose="020B0604020202020204" charset="0"/>
              </a:rPr>
              <a:t>: </a:t>
            </a:r>
            <a:r>
              <a:rPr lang="vi-VN" sz="4000" dirty="0">
                <a:solidFill>
                  <a:schemeClr val="bg1"/>
                </a:solidFill>
                <a:latin typeface="Quicksand Bold" panose="020B0604020202020204" charset="0"/>
                <a:cs typeface="Quicksand Bold" panose="020B0604020202020204" charset="0"/>
              </a:rPr>
              <a:t>làm từ thép sơn tĩnh điện, kích thước 665mm x 550mm x 600mm, có cửa lưới thông gió, chứa Router, Switch chính, File Server, NAS, bảo vệ thiết bị và quản lý cáp hiệu quả.</a:t>
            </a:r>
          </a:p>
        </p:txBody>
      </p:sp>
    </p:spTree>
    <p:extLst>
      <p:ext uri="{BB962C8B-B14F-4D97-AF65-F5344CB8AC3E}">
        <p14:creationId xmlns:p14="http://schemas.microsoft.com/office/powerpoint/2010/main" val="1448474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85253BE9-93A5-2688-1B95-FB96A852F0DF}"/>
            </a:ext>
          </a:extLst>
        </p:cNvPr>
        <p:cNvGrpSpPr/>
        <p:nvPr/>
      </p:nvGrpSpPr>
      <p:grpSpPr>
        <a:xfrm>
          <a:off x="0" y="0"/>
          <a:ext cx="0" cy="0"/>
          <a:chOff x="0" y="0"/>
          <a:chExt cx="0" cy="0"/>
        </a:xfrm>
      </p:grpSpPr>
      <p:pic>
        <p:nvPicPr>
          <p:cNvPr id="5" name="Picture 4" descr="DINTEK CAT.6 UTP 305m (1101-04032) - Cáp mạng Copper, đồng nguyên chất  99,9% - An Phát - Nhà phân phối thiết bị mạng chuyên nghiệp">
            <a:extLst>
              <a:ext uri="{FF2B5EF4-FFF2-40B4-BE49-F238E27FC236}">
                <a16:creationId xmlns:a16="http://schemas.microsoft.com/office/drawing/2014/main" id="{9E3D8DC2-BD4E-52B4-8DAD-DD1EA05481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4914900"/>
            <a:ext cx="4892713" cy="3657600"/>
          </a:xfrm>
          <a:prstGeom prst="rect">
            <a:avLst/>
          </a:prstGeom>
          <a:noFill/>
          <a:ln>
            <a:noFill/>
          </a:ln>
        </p:spPr>
      </p:pic>
      <p:sp>
        <p:nvSpPr>
          <p:cNvPr id="2" name="Freeform 2">
            <a:extLst>
              <a:ext uri="{FF2B5EF4-FFF2-40B4-BE49-F238E27FC236}">
                <a16:creationId xmlns:a16="http://schemas.microsoft.com/office/drawing/2014/main" id="{F0725A79-451D-CE47-EFA4-E01F0895B2B1}"/>
              </a:ext>
            </a:extLst>
          </p:cNvPr>
          <p:cNvSpPr/>
          <p:nvPr/>
        </p:nvSpPr>
        <p:spPr>
          <a:xfrm flipH="1">
            <a:off x="990600" y="-47625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45FA7156-1914-CDAC-B9FB-7F780E9DD138}"/>
              </a:ext>
            </a:extLst>
          </p:cNvPr>
          <p:cNvSpPr/>
          <p:nvPr/>
        </p:nvSpPr>
        <p:spPr>
          <a:xfrm flipH="1">
            <a:off x="17068800" y="93345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a:extLst>
              <a:ext uri="{FF2B5EF4-FFF2-40B4-BE49-F238E27FC236}">
                <a16:creationId xmlns:a16="http://schemas.microsoft.com/office/drawing/2014/main" id="{64619F47-A6F0-5995-FD84-6467044128BF}"/>
              </a:ext>
            </a:extLst>
          </p:cNvPr>
          <p:cNvSpPr txBox="1"/>
          <p:nvPr/>
        </p:nvSpPr>
        <p:spPr>
          <a:xfrm>
            <a:off x="457200" y="1155039"/>
            <a:ext cx="16687800" cy="863666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11">
            <a:extLst>
              <a:ext uri="{FF2B5EF4-FFF2-40B4-BE49-F238E27FC236}">
                <a16:creationId xmlns:a16="http://schemas.microsoft.com/office/drawing/2014/main" id="{6D7BFBF7-EAC3-A148-F2D6-77FE9E521498}"/>
              </a:ext>
            </a:extLst>
          </p:cNvPr>
          <p:cNvGrpSpPr/>
          <p:nvPr/>
        </p:nvGrpSpPr>
        <p:grpSpPr>
          <a:xfrm>
            <a:off x="228600" y="190500"/>
            <a:ext cx="15414171" cy="1126324"/>
            <a:chOff x="0" y="0"/>
            <a:chExt cx="706025" cy="236438"/>
          </a:xfrm>
        </p:grpSpPr>
        <p:sp>
          <p:nvSpPr>
            <p:cNvPr id="24" name="Freeform 12">
              <a:extLst>
                <a:ext uri="{FF2B5EF4-FFF2-40B4-BE49-F238E27FC236}">
                  <a16:creationId xmlns:a16="http://schemas.microsoft.com/office/drawing/2014/main" id="{C2C7E080-8FD4-A45C-4D19-41967C70E2DE}"/>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5" name="TextBox 13">
              <a:extLst>
                <a:ext uri="{FF2B5EF4-FFF2-40B4-BE49-F238E27FC236}">
                  <a16:creationId xmlns:a16="http://schemas.microsoft.com/office/drawing/2014/main" id="{9C73B29D-7FF0-A2CE-3411-85E4B5E77BA4}"/>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 name="TextBox 6">
            <a:extLst>
              <a:ext uri="{FF2B5EF4-FFF2-40B4-BE49-F238E27FC236}">
                <a16:creationId xmlns:a16="http://schemas.microsoft.com/office/drawing/2014/main" id="{0203511F-5DCE-8C87-29DB-8E1467860237}"/>
              </a:ext>
            </a:extLst>
          </p:cNvPr>
          <p:cNvSpPr txBox="1"/>
          <p:nvPr/>
        </p:nvSpPr>
        <p:spPr>
          <a:xfrm>
            <a:off x="762000" y="266700"/>
            <a:ext cx="14072064" cy="1023357"/>
          </a:xfrm>
          <a:prstGeom prst="rect">
            <a:avLst/>
          </a:prstGeom>
        </p:spPr>
        <p:txBody>
          <a:bodyPr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Thuyết minh phần cứng</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 name="TextBox 8">
            <a:extLst>
              <a:ext uri="{FF2B5EF4-FFF2-40B4-BE49-F238E27FC236}">
                <a16:creationId xmlns:a16="http://schemas.microsoft.com/office/drawing/2014/main" id="{6853DBD3-3922-360D-FE05-F3A59E3E4027}"/>
              </a:ext>
            </a:extLst>
          </p:cNvPr>
          <p:cNvSpPr txBox="1"/>
          <p:nvPr/>
        </p:nvSpPr>
        <p:spPr>
          <a:xfrm>
            <a:off x="829149" y="2342320"/>
            <a:ext cx="14106051" cy="2031325"/>
          </a:xfrm>
          <a:prstGeom prst="rect">
            <a:avLst/>
          </a:prstGeom>
        </p:spPr>
        <p:txBody>
          <a:bodyPr wrap="square" lIns="0" tIns="0" rIns="0" bIns="0" rtlCol="0" anchor="t">
            <a:spAutoFit/>
          </a:bodyPr>
          <a:lstStyle/>
          <a:p>
            <a:r>
              <a:rPr lang="en-US" sz="4400" b="1" dirty="0" err="1">
                <a:solidFill>
                  <a:schemeClr val="bg1"/>
                </a:solidFill>
              </a:rPr>
              <a:t>Cáp</a:t>
            </a:r>
            <a:r>
              <a:rPr lang="en-US" sz="4400" b="1" dirty="0">
                <a:solidFill>
                  <a:schemeClr val="bg1"/>
                </a:solidFill>
              </a:rPr>
              <a:t> Cat6</a:t>
            </a:r>
            <a:r>
              <a:rPr lang="en-US" sz="4400" dirty="0">
                <a:solidFill>
                  <a:schemeClr val="bg1"/>
                </a:solidFill>
              </a:rPr>
              <a:t> : </a:t>
            </a:r>
            <a:r>
              <a:rPr lang="en-US" sz="4400" dirty="0" err="1">
                <a:solidFill>
                  <a:schemeClr val="bg1"/>
                </a:solidFill>
              </a:rPr>
              <a:t>hỗ</a:t>
            </a:r>
            <a:r>
              <a:rPr lang="en-US" sz="4400" dirty="0">
                <a:solidFill>
                  <a:schemeClr val="bg1"/>
                </a:solidFill>
              </a:rPr>
              <a:t> </a:t>
            </a:r>
            <a:r>
              <a:rPr lang="en-US" sz="4400" dirty="0" err="1">
                <a:solidFill>
                  <a:schemeClr val="bg1"/>
                </a:solidFill>
              </a:rPr>
              <a:t>trợ</a:t>
            </a:r>
            <a:r>
              <a:rPr lang="en-US" sz="4400" dirty="0">
                <a:solidFill>
                  <a:schemeClr val="bg1"/>
                </a:solidFill>
              </a:rPr>
              <a:t> </a:t>
            </a:r>
            <a:r>
              <a:rPr lang="en-US" sz="4400" dirty="0" err="1">
                <a:solidFill>
                  <a:schemeClr val="bg1"/>
                </a:solidFill>
              </a:rPr>
              <a:t>tốc</a:t>
            </a:r>
            <a:r>
              <a:rPr lang="en-US" sz="4400" dirty="0">
                <a:solidFill>
                  <a:schemeClr val="bg1"/>
                </a:solidFill>
              </a:rPr>
              <a:t> </a:t>
            </a:r>
            <a:r>
              <a:rPr lang="en-US" sz="4400" dirty="0" err="1">
                <a:solidFill>
                  <a:schemeClr val="bg1"/>
                </a:solidFill>
              </a:rPr>
              <a:t>độ</a:t>
            </a:r>
            <a:r>
              <a:rPr lang="en-US" sz="4400" dirty="0">
                <a:solidFill>
                  <a:schemeClr val="bg1"/>
                </a:solidFill>
              </a:rPr>
              <a:t> 1 Gbps (</a:t>
            </a:r>
            <a:r>
              <a:rPr lang="en-US" sz="4400" dirty="0" err="1">
                <a:solidFill>
                  <a:schemeClr val="bg1"/>
                </a:solidFill>
              </a:rPr>
              <a:t>khoảng</a:t>
            </a:r>
            <a:r>
              <a:rPr lang="en-US" sz="4400" dirty="0">
                <a:solidFill>
                  <a:schemeClr val="bg1"/>
                </a:solidFill>
              </a:rPr>
              <a:t> </a:t>
            </a:r>
            <a:r>
              <a:rPr lang="en-US" sz="4400" dirty="0" err="1">
                <a:solidFill>
                  <a:schemeClr val="bg1"/>
                </a:solidFill>
              </a:rPr>
              <a:t>cách</a:t>
            </a:r>
            <a:r>
              <a:rPr lang="en-US" sz="4400" dirty="0">
                <a:solidFill>
                  <a:schemeClr val="bg1"/>
                </a:solidFill>
              </a:rPr>
              <a:t> 100m), </a:t>
            </a:r>
            <a:r>
              <a:rPr lang="en-US" sz="4400" dirty="0" err="1">
                <a:solidFill>
                  <a:schemeClr val="bg1"/>
                </a:solidFill>
              </a:rPr>
              <a:t>băng</a:t>
            </a:r>
            <a:r>
              <a:rPr lang="en-US" sz="4400" dirty="0">
                <a:solidFill>
                  <a:schemeClr val="bg1"/>
                </a:solidFill>
              </a:rPr>
              <a:t> </a:t>
            </a:r>
            <a:r>
              <a:rPr lang="en-US" sz="4400" dirty="0" err="1">
                <a:solidFill>
                  <a:schemeClr val="bg1"/>
                </a:solidFill>
              </a:rPr>
              <a:t>thông</a:t>
            </a:r>
            <a:r>
              <a:rPr lang="en-US" sz="4400" dirty="0">
                <a:solidFill>
                  <a:schemeClr val="bg1"/>
                </a:solidFill>
              </a:rPr>
              <a:t> 250 MHz, </a:t>
            </a:r>
            <a:r>
              <a:rPr lang="en-US" sz="4400" dirty="0" err="1">
                <a:solidFill>
                  <a:schemeClr val="bg1"/>
                </a:solidFill>
              </a:rPr>
              <a:t>gồm</a:t>
            </a:r>
            <a:r>
              <a:rPr lang="en-US" sz="4400" dirty="0">
                <a:solidFill>
                  <a:schemeClr val="bg1"/>
                </a:solidFill>
              </a:rPr>
              <a:t> 4 </a:t>
            </a:r>
            <a:r>
              <a:rPr lang="en-US" sz="4400" dirty="0" err="1">
                <a:solidFill>
                  <a:schemeClr val="bg1"/>
                </a:solidFill>
              </a:rPr>
              <a:t>cặp</a:t>
            </a:r>
            <a:r>
              <a:rPr lang="en-US" sz="4400" dirty="0">
                <a:solidFill>
                  <a:schemeClr val="bg1"/>
                </a:solidFill>
              </a:rPr>
              <a:t> </a:t>
            </a:r>
            <a:r>
              <a:rPr lang="en-US" sz="4400" dirty="0" err="1">
                <a:solidFill>
                  <a:schemeClr val="bg1"/>
                </a:solidFill>
              </a:rPr>
              <a:t>dây</a:t>
            </a:r>
            <a:r>
              <a:rPr lang="en-US" sz="4400" dirty="0">
                <a:solidFill>
                  <a:schemeClr val="bg1"/>
                </a:solidFill>
              </a:rPr>
              <a:t> </a:t>
            </a:r>
            <a:r>
              <a:rPr lang="en-US" sz="4400" dirty="0" err="1">
                <a:solidFill>
                  <a:schemeClr val="bg1"/>
                </a:solidFill>
              </a:rPr>
              <a:t>xoắn</a:t>
            </a:r>
            <a:r>
              <a:rPr lang="en-US" sz="4400" dirty="0">
                <a:solidFill>
                  <a:schemeClr val="bg1"/>
                </a:solidFill>
              </a:rPr>
              <a:t> </a:t>
            </a:r>
            <a:r>
              <a:rPr lang="en-US" sz="4400" dirty="0" err="1">
                <a:solidFill>
                  <a:schemeClr val="bg1"/>
                </a:solidFill>
              </a:rPr>
              <a:t>giảm</a:t>
            </a:r>
            <a:r>
              <a:rPr lang="en-US" sz="4400" dirty="0">
                <a:solidFill>
                  <a:schemeClr val="bg1"/>
                </a:solidFill>
              </a:rPr>
              <a:t> </a:t>
            </a:r>
            <a:r>
              <a:rPr lang="en-US" sz="4400" dirty="0" err="1">
                <a:solidFill>
                  <a:schemeClr val="bg1"/>
                </a:solidFill>
              </a:rPr>
              <a:t>nhiễu</a:t>
            </a:r>
            <a:r>
              <a:rPr lang="en-US" sz="4400" dirty="0">
                <a:solidFill>
                  <a:schemeClr val="bg1"/>
                </a:solidFill>
              </a:rPr>
              <a:t>, </a:t>
            </a:r>
            <a:r>
              <a:rPr lang="en-US" sz="4400" dirty="0" err="1">
                <a:solidFill>
                  <a:schemeClr val="bg1"/>
                </a:solidFill>
              </a:rPr>
              <a:t>vỏ</a:t>
            </a:r>
            <a:r>
              <a:rPr lang="en-US" sz="4400" dirty="0">
                <a:solidFill>
                  <a:schemeClr val="bg1"/>
                </a:solidFill>
              </a:rPr>
              <a:t> </a:t>
            </a:r>
            <a:r>
              <a:rPr lang="en-US" sz="4400" dirty="0" err="1">
                <a:solidFill>
                  <a:schemeClr val="bg1"/>
                </a:solidFill>
              </a:rPr>
              <a:t>bọc</a:t>
            </a:r>
            <a:r>
              <a:rPr lang="en-US" sz="4400" dirty="0">
                <a:solidFill>
                  <a:schemeClr val="bg1"/>
                </a:solidFill>
              </a:rPr>
              <a:t> PVC </a:t>
            </a:r>
            <a:r>
              <a:rPr lang="en-US" sz="4400" dirty="0" err="1">
                <a:solidFill>
                  <a:schemeClr val="bg1"/>
                </a:solidFill>
              </a:rPr>
              <a:t>hoặc</a:t>
            </a:r>
            <a:r>
              <a:rPr lang="en-US" sz="4400" dirty="0">
                <a:solidFill>
                  <a:schemeClr val="bg1"/>
                </a:solidFill>
              </a:rPr>
              <a:t> LSZH, </a:t>
            </a:r>
            <a:r>
              <a:rPr lang="en-US" sz="4400" dirty="0" err="1">
                <a:solidFill>
                  <a:schemeClr val="bg1"/>
                </a:solidFill>
              </a:rPr>
              <a:t>đáp</a:t>
            </a:r>
            <a:r>
              <a:rPr lang="en-US" sz="4400" dirty="0">
                <a:solidFill>
                  <a:schemeClr val="bg1"/>
                </a:solidFill>
              </a:rPr>
              <a:t> </a:t>
            </a:r>
            <a:r>
              <a:rPr lang="en-US" sz="4400" dirty="0" err="1">
                <a:solidFill>
                  <a:schemeClr val="bg1"/>
                </a:solidFill>
              </a:rPr>
              <a:t>ứng</a:t>
            </a:r>
            <a:r>
              <a:rPr lang="en-US" sz="4400" dirty="0">
                <a:solidFill>
                  <a:schemeClr val="bg1"/>
                </a:solidFill>
              </a:rPr>
              <a:t> </a:t>
            </a:r>
            <a:r>
              <a:rPr lang="en-US" sz="4400" dirty="0" err="1">
                <a:solidFill>
                  <a:schemeClr val="bg1"/>
                </a:solidFill>
              </a:rPr>
              <a:t>truyền</a:t>
            </a:r>
            <a:r>
              <a:rPr lang="en-US" sz="4400" dirty="0">
                <a:solidFill>
                  <a:schemeClr val="bg1"/>
                </a:solidFill>
              </a:rPr>
              <a:t> </a:t>
            </a:r>
            <a:r>
              <a:rPr lang="en-US" sz="4400" dirty="0" err="1">
                <a:solidFill>
                  <a:schemeClr val="bg1"/>
                </a:solidFill>
              </a:rPr>
              <a:t>tải</a:t>
            </a:r>
            <a:r>
              <a:rPr lang="en-US" sz="4400" dirty="0">
                <a:solidFill>
                  <a:schemeClr val="bg1"/>
                </a:solidFill>
              </a:rPr>
              <a:t> </a:t>
            </a:r>
            <a:r>
              <a:rPr lang="en-US" sz="4400" dirty="0" err="1">
                <a:solidFill>
                  <a:schemeClr val="bg1"/>
                </a:solidFill>
              </a:rPr>
              <a:t>dữ</a:t>
            </a:r>
            <a:r>
              <a:rPr lang="en-US" sz="4400" dirty="0">
                <a:solidFill>
                  <a:schemeClr val="bg1"/>
                </a:solidFill>
              </a:rPr>
              <a:t> </a:t>
            </a:r>
            <a:r>
              <a:rPr lang="en-US" sz="4400" dirty="0" err="1">
                <a:solidFill>
                  <a:schemeClr val="bg1"/>
                </a:solidFill>
              </a:rPr>
              <a:t>liệu</a:t>
            </a:r>
            <a:r>
              <a:rPr lang="en-US" sz="4400" dirty="0">
                <a:solidFill>
                  <a:schemeClr val="bg1"/>
                </a:solidFill>
              </a:rPr>
              <a:t> </a:t>
            </a:r>
            <a:r>
              <a:rPr lang="en-US" sz="4400" dirty="0" err="1">
                <a:solidFill>
                  <a:schemeClr val="bg1"/>
                </a:solidFill>
              </a:rPr>
              <a:t>ổn</a:t>
            </a:r>
            <a:r>
              <a:rPr lang="en-US" sz="4400" dirty="0">
                <a:solidFill>
                  <a:schemeClr val="bg1"/>
                </a:solidFill>
              </a:rPr>
              <a:t> </a:t>
            </a:r>
            <a:r>
              <a:rPr lang="en-US" sz="4400" dirty="0" err="1">
                <a:solidFill>
                  <a:schemeClr val="bg1"/>
                </a:solidFill>
              </a:rPr>
              <a:t>định</a:t>
            </a:r>
            <a:r>
              <a:rPr lang="en-US" sz="4400" dirty="0">
                <a:solidFill>
                  <a:schemeClr val="bg1"/>
                </a:solidFill>
              </a:rPr>
              <a:t> </a:t>
            </a:r>
            <a:r>
              <a:rPr lang="en-US" sz="4400" dirty="0" err="1">
                <a:solidFill>
                  <a:schemeClr val="bg1"/>
                </a:solidFill>
              </a:rPr>
              <a:t>cho</a:t>
            </a:r>
            <a:r>
              <a:rPr lang="en-US" sz="4400" dirty="0">
                <a:solidFill>
                  <a:schemeClr val="bg1"/>
                </a:solidFill>
              </a:rPr>
              <a:t> </a:t>
            </a:r>
            <a:r>
              <a:rPr lang="en-US" sz="4400" dirty="0" err="1">
                <a:solidFill>
                  <a:schemeClr val="bg1"/>
                </a:solidFill>
              </a:rPr>
              <a:t>văn</a:t>
            </a:r>
            <a:r>
              <a:rPr lang="en-US" sz="4400" dirty="0">
                <a:solidFill>
                  <a:schemeClr val="bg1"/>
                </a:solidFill>
              </a:rPr>
              <a:t> </a:t>
            </a:r>
            <a:r>
              <a:rPr lang="en-US" sz="4400" dirty="0" err="1">
                <a:solidFill>
                  <a:schemeClr val="bg1"/>
                </a:solidFill>
              </a:rPr>
              <a:t>phòng</a:t>
            </a:r>
            <a:endParaRPr lang="en-US" sz="4400" dirty="0">
              <a:solidFill>
                <a:schemeClr val="bg1"/>
              </a:solidFill>
            </a:endParaRPr>
          </a:p>
        </p:txBody>
      </p:sp>
    </p:spTree>
    <p:extLst>
      <p:ext uri="{BB962C8B-B14F-4D97-AF65-F5344CB8AC3E}">
        <p14:creationId xmlns:p14="http://schemas.microsoft.com/office/powerpoint/2010/main" val="351062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2B60E606-CCAB-8006-321F-90AC285E3F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F3DBF8-3089-B836-32C7-64A5CD5D91D1}"/>
              </a:ext>
            </a:extLst>
          </p:cNvPr>
          <p:cNvSpPr/>
          <p:nvPr/>
        </p:nvSpPr>
        <p:spPr>
          <a:xfrm flipH="1">
            <a:off x="-7924800" y="-3162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4" name="Freeform 4">
            <a:extLst>
              <a:ext uri="{FF2B5EF4-FFF2-40B4-BE49-F238E27FC236}">
                <a16:creationId xmlns:a16="http://schemas.microsoft.com/office/drawing/2014/main" id="{672433DB-136B-50DD-79D1-877091A16EFB}"/>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a:extLst>
              <a:ext uri="{FF2B5EF4-FFF2-40B4-BE49-F238E27FC236}">
                <a16:creationId xmlns:a16="http://schemas.microsoft.com/office/drawing/2014/main" id="{D27E582B-9661-D67E-6DC6-978D5E3D28C4}"/>
              </a:ext>
            </a:extLst>
          </p:cNvPr>
          <p:cNvGrpSpPr/>
          <p:nvPr/>
        </p:nvGrpSpPr>
        <p:grpSpPr>
          <a:xfrm>
            <a:off x="15316200" y="2171700"/>
            <a:ext cx="1148007" cy="1148007"/>
            <a:chOff x="0" y="0"/>
            <a:chExt cx="812800" cy="812800"/>
          </a:xfrm>
        </p:grpSpPr>
        <p:sp>
          <p:nvSpPr>
            <p:cNvPr id="9" name="Freeform 9">
              <a:extLst>
                <a:ext uri="{FF2B5EF4-FFF2-40B4-BE49-F238E27FC236}">
                  <a16:creationId xmlns:a16="http://schemas.microsoft.com/office/drawing/2014/main" id="{C312D3AD-6B5E-CD77-73AE-39740F686BF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0" name="TextBox 10">
              <a:extLst>
                <a:ext uri="{FF2B5EF4-FFF2-40B4-BE49-F238E27FC236}">
                  <a16:creationId xmlns:a16="http://schemas.microsoft.com/office/drawing/2014/main" id="{09E940B1-0AF5-76C4-03B1-261E2AF9BD1A}"/>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12" name="Group 12">
            <a:extLst>
              <a:ext uri="{FF2B5EF4-FFF2-40B4-BE49-F238E27FC236}">
                <a16:creationId xmlns:a16="http://schemas.microsoft.com/office/drawing/2014/main" id="{8521A637-B598-0F88-9306-8DD2BA81D106}"/>
              </a:ext>
            </a:extLst>
          </p:cNvPr>
          <p:cNvGrpSpPr/>
          <p:nvPr/>
        </p:nvGrpSpPr>
        <p:grpSpPr>
          <a:xfrm>
            <a:off x="16111293" y="7179103"/>
            <a:ext cx="1148007" cy="1148007"/>
            <a:chOff x="0" y="0"/>
            <a:chExt cx="812800" cy="812800"/>
          </a:xfrm>
        </p:grpSpPr>
        <p:sp>
          <p:nvSpPr>
            <p:cNvPr id="13" name="Freeform 13">
              <a:extLst>
                <a:ext uri="{FF2B5EF4-FFF2-40B4-BE49-F238E27FC236}">
                  <a16:creationId xmlns:a16="http://schemas.microsoft.com/office/drawing/2014/main" id="{4150F271-7022-798C-8D54-23D252F2B7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4" name="TextBox 14">
              <a:extLst>
                <a:ext uri="{FF2B5EF4-FFF2-40B4-BE49-F238E27FC236}">
                  <a16:creationId xmlns:a16="http://schemas.microsoft.com/office/drawing/2014/main" id="{F55DF8EB-6827-0F93-E8D9-B53B10415A2B}"/>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latin typeface="Calibri"/>
                <a:ea typeface="+mn-ea"/>
                <a:cs typeface="+mn-cs"/>
              </a:endParaRPr>
            </a:p>
          </p:txBody>
        </p:sp>
      </p:grpSp>
      <p:graphicFrame>
        <p:nvGraphicFramePr>
          <p:cNvPr id="3" name="Table 2">
            <a:extLst>
              <a:ext uri="{FF2B5EF4-FFF2-40B4-BE49-F238E27FC236}">
                <a16:creationId xmlns:a16="http://schemas.microsoft.com/office/drawing/2014/main" id="{F6533927-D620-EB62-470E-278B589E60C7}"/>
              </a:ext>
            </a:extLst>
          </p:cNvPr>
          <p:cNvGraphicFramePr>
            <a:graphicFrameLocks noGrp="1"/>
          </p:cNvGraphicFramePr>
          <p:nvPr>
            <p:extLst>
              <p:ext uri="{D42A27DB-BD31-4B8C-83A1-F6EECF244321}">
                <p14:modId xmlns:p14="http://schemas.microsoft.com/office/powerpoint/2010/main" val="254084647"/>
              </p:ext>
            </p:extLst>
          </p:nvPr>
        </p:nvGraphicFramePr>
        <p:xfrm>
          <a:off x="2438400" y="1714500"/>
          <a:ext cx="13106399" cy="7848600"/>
        </p:xfrm>
        <a:graphic>
          <a:graphicData uri="http://schemas.openxmlformats.org/drawingml/2006/table">
            <a:tbl>
              <a:tblPr/>
              <a:tblGrid>
                <a:gridCol w="4210376">
                  <a:extLst>
                    <a:ext uri="{9D8B030D-6E8A-4147-A177-3AD203B41FA5}">
                      <a16:colId xmlns:a16="http://schemas.microsoft.com/office/drawing/2014/main" val="467021736"/>
                    </a:ext>
                  </a:extLst>
                </a:gridCol>
                <a:gridCol w="2965341">
                  <a:extLst>
                    <a:ext uri="{9D8B030D-6E8A-4147-A177-3AD203B41FA5}">
                      <a16:colId xmlns:a16="http://schemas.microsoft.com/office/drawing/2014/main" val="4015228541"/>
                    </a:ext>
                  </a:extLst>
                </a:gridCol>
                <a:gridCol w="2965341">
                  <a:extLst>
                    <a:ext uri="{9D8B030D-6E8A-4147-A177-3AD203B41FA5}">
                      <a16:colId xmlns:a16="http://schemas.microsoft.com/office/drawing/2014/main" val="2993034710"/>
                    </a:ext>
                  </a:extLst>
                </a:gridCol>
                <a:gridCol w="2965341">
                  <a:extLst>
                    <a:ext uri="{9D8B030D-6E8A-4147-A177-3AD203B41FA5}">
                      <a16:colId xmlns:a16="http://schemas.microsoft.com/office/drawing/2014/main" val="1724221579"/>
                    </a:ext>
                  </a:extLst>
                </a:gridCol>
              </a:tblGrid>
              <a:tr h="1363788">
                <a:tc>
                  <a:txBody>
                    <a:bodyPr/>
                    <a:lstStyle/>
                    <a:p>
                      <a:pPr marL="0" marR="0" algn="ctr">
                        <a:lnSpc>
                          <a:spcPct val="115000"/>
                        </a:lnSpc>
                        <a:spcAft>
                          <a:spcPts val="800"/>
                        </a:spcAft>
                        <a:buNone/>
                      </a:pPr>
                      <a:r>
                        <a:rPr lang="en-US" sz="2400" b="1" dirty="0" err="1">
                          <a:effectLst/>
                          <a:latin typeface="Quicksand Bold" panose="020B0604020202020204" charset="0"/>
                          <a:ea typeface="Palatino Linotype" panose="02040502050505030304" pitchFamily="18" charset="0"/>
                          <a:cs typeface="Quicksand Bold" panose="020B0604020202020204" charset="0"/>
                        </a:rPr>
                        <a:t>Thiết</a:t>
                      </a:r>
                      <a:r>
                        <a:rPr lang="en-US" sz="2400" b="1" dirty="0">
                          <a:effectLst/>
                          <a:latin typeface="Quicksand Bold" panose="020B0604020202020204" charset="0"/>
                          <a:ea typeface="Palatino Linotype" panose="02040502050505030304" pitchFamily="18" charset="0"/>
                          <a:cs typeface="Quicksand Bold" panose="020B0604020202020204" charset="0"/>
                        </a:rPr>
                        <a:t> </a:t>
                      </a:r>
                      <a:r>
                        <a:rPr lang="en-US" sz="2400" b="1" dirty="0" err="1">
                          <a:effectLst/>
                          <a:latin typeface="Quicksand Bold" panose="020B0604020202020204" charset="0"/>
                          <a:ea typeface="Palatino Linotype" panose="02040502050505030304" pitchFamily="18" charset="0"/>
                          <a:cs typeface="Quicksand Bold" panose="020B0604020202020204" charset="0"/>
                        </a:rPr>
                        <a:t>bị</a:t>
                      </a:r>
                      <a:endParaRPr lang="en-US" sz="2400" dirty="0">
                        <a:effectLst/>
                        <a:latin typeface="Quicksand Bold" panose="020B0604020202020204" charset="0"/>
                        <a:ea typeface="Palatino Linotype" panose="02040502050505030304" pitchFamily="18" charset="0"/>
                        <a:cs typeface="Quicksand Bold" panose="020B0604020202020204" charset="0"/>
                      </a:endParaRP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b="1">
                          <a:effectLst/>
                          <a:latin typeface="Quicksand Bold" panose="020B0604020202020204" charset="0"/>
                          <a:ea typeface="Palatino Linotype" panose="02040502050505030304" pitchFamily="18" charset="0"/>
                          <a:cs typeface="Quicksand Bold" panose="020B0604020202020204" charset="0"/>
                        </a:rPr>
                        <a:t>Số lượng</a:t>
                      </a:r>
                      <a:endParaRPr lang="en-US" sz="2400">
                        <a:effectLst/>
                        <a:latin typeface="Quicksand Bold" panose="020B0604020202020204" charset="0"/>
                        <a:ea typeface="Palatino Linotype" panose="02040502050505030304" pitchFamily="18" charset="0"/>
                        <a:cs typeface="Quicksand Bold" panose="020B0604020202020204" charset="0"/>
                      </a:endParaRPr>
                    </a:p>
                  </a:txBody>
                  <a:tcPr marL="68580" marR="68580" marT="0" marB="0">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b="1">
                          <a:effectLst/>
                          <a:latin typeface="Quicksand Bold" panose="020B0604020202020204" charset="0"/>
                          <a:ea typeface="Palatino Linotype" panose="02040502050505030304" pitchFamily="18" charset="0"/>
                          <a:cs typeface="Quicksand Bold" panose="020B0604020202020204" charset="0"/>
                        </a:rPr>
                        <a:t>Đơn giá</a:t>
                      </a:r>
                      <a:endParaRPr lang="en-US" sz="2400">
                        <a:effectLst/>
                        <a:latin typeface="Quicksand Bold" panose="020B0604020202020204" charset="0"/>
                        <a:ea typeface="Palatino Linotype" panose="02040502050505030304" pitchFamily="18" charset="0"/>
                        <a:cs typeface="Quicksand Bold" panose="020B0604020202020204" charset="0"/>
                      </a:endParaRP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b="1" dirty="0">
                          <a:effectLst/>
                          <a:latin typeface="Quicksand Bold" panose="020B0604020202020204" charset="0"/>
                          <a:ea typeface="Palatino Linotype" panose="02040502050505030304" pitchFamily="18" charset="0"/>
                          <a:cs typeface="Quicksand Bold" panose="020B0604020202020204" charset="0"/>
                        </a:rPr>
                        <a:t>Thành </a:t>
                      </a:r>
                      <a:r>
                        <a:rPr lang="en-US" sz="2400" b="1" dirty="0" err="1">
                          <a:effectLst/>
                          <a:latin typeface="Quicksand Bold" panose="020B0604020202020204" charset="0"/>
                          <a:ea typeface="Palatino Linotype" panose="02040502050505030304" pitchFamily="18" charset="0"/>
                          <a:cs typeface="Quicksand Bold" panose="020B0604020202020204" charset="0"/>
                        </a:rPr>
                        <a:t>tiền</a:t>
                      </a:r>
                      <a:endParaRPr lang="en-US" sz="2400" dirty="0">
                        <a:effectLst/>
                        <a:latin typeface="Quicksand Bold" panose="020B0604020202020204" charset="0"/>
                        <a:ea typeface="Palatino Linotype" panose="02040502050505030304" pitchFamily="18" charset="0"/>
                        <a:cs typeface="Quicksand Bold" panose="020B0604020202020204" charset="0"/>
                      </a:endParaRP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82873139"/>
                  </a:ext>
                </a:extLst>
              </a:tr>
              <a:tr h="712149">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Router (Cisco 2911)</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7,500,000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dirty="0">
                          <a:effectLst/>
                          <a:latin typeface="Quicksand Bold" panose="020B0604020202020204" charset="0"/>
                          <a:ea typeface="Palatino Linotype" panose="02040502050505030304" pitchFamily="18" charset="0"/>
                          <a:cs typeface="Quicksand Bold" panose="020B0604020202020204" charset="0"/>
                        </a:rPr>
                        <a:t>7,500,000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94436139"/>
                  </a:ext>
                </a:extLst>
              </a:tr>
              <a:tr h="712149">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Switch chính (2950T-24)</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3,750,000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3,750,000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66056376"/>
                  </a:ext>
                </a:extLst>
              </a:tr>
              <a:tr h="712149">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Switch phụ (2950T-24)</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3</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3,750,000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11,250,000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06579641"/>
                  </a:ext>
                </a:extLst>
              </a:tr>
              <a:tr h="712149">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AP Access Point - PT</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3</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2,500,000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7,500,000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37204273"/>
                  </a:ext>
                </a:extLst>
              </a:tr>
              <a:tr h="712149">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File Server</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12,500,000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dirty="0">
                          <a:effectLst/>
                          <a:latin typeface="Quicksand Bold" panose="020B0604020202020204" charset="0"/>
                          <a:ea typeface="Palatino Linotype" panose="02040502050505030304" pitchFamily="18" charset="0"/>
                          <a:cs typeface="Quicksand Bold" panose="020B0604020202020204" charset="0"/>
                        </a:rPr>
                        <a:t>12,500,000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13504701"/>
                  </a:ext>
                </a:extLst>
              </a:tr>
              <a:tr h="712149">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NAS</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10,000,000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10,000,000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9049009"/>
                  </a:ext>
                </a:extLst>
              </a:tr>
              <a:tr h="712149">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Tủ rack (12U)</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3,750,000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3,750,000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83614941"/>
                  </a:ext>
                </a:extLst>
              </a:tr>
              <a:tr h="712149">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Cáp Cat6 (300m)</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1</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2,500,000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a:effectLst/>
                          <a:latin typeface="Quicksand Bold" panose="020B0604020202020204" charset="0"/>
                          <a:ea typeface="Palatino Linotype" panose="02040502050505030304" pitchFamily="18" charset="0"/>
                          <a:cs typeface="Quicksand Bold" panose="020B0604020202020204" charset="0"/>
                        </a:rPr>
                        <a:t>2,500,000 VND</a:t>
                      </a: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5898771"/>
                  </a:ext>
                </a:extLst>
              </a:tr>
              <a:tr h="787620">
                <a:tc>
                  <a:txBody>
                    <a:bodyPr/>
                    <a:lstStyle/>
                    <a:p>
                      <a:pPr marL="0" marR="0" algn="ctr">
                        <a:lnSpc>
                          <a:spcPct val="115000"/>
                        </a:lnSpc>
                        <a:spcAft>
                          <a:spcPts val="800"/>
                        </a:spcAft>
                        <a:buNone/>
                      </a:pPr>
                      <a:r>
                        <a:rPr lang="en-US" sz="2400" b="1">
                          <a:effectLst/>
                          <a:latin typeface="Quicksand Bold" panose="020B0604020202020204" charset="0"/>
                          <a:ea typeface="Palatino Linotype" panose="02040502050505030304" pitchFamily="18" charset="0"/>
                          <a:cs typeface="Quicksand Bold" panose="020B0604020202020204" charset="0"/>
                        </a:rPr>
                        <a:t>Tổng cộng</a:t>
                      </a:r>
                      <a:endParaRPr lang="en-US" sz="2400">
                        <a:effectLst/>
                        <a:latin typeface="Quicksand Bold" panose="020B0604020202020204" charset="0"/>
                        <a:ea typeface="Palatino Linotype" panose="02040502050505030304" pitchFamily="18" charset="0"/>
                        <a:cs typeface="Quicksand Bold" panose="020B0604020202020204" charset="0"/>
                      </a:endParaRP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b="1">
                          <a:effectLst/>
                          <a:latin typeface="Quicksand Bold" panose="020B0604020202020204" charset="0"/>
                          <a:ea typeface="Palatino Linotype" panose="02040502050505030304" pitchFamily="18" charset="0"/>
                          <a:cs typeface="Quicksand Bold" panose="020B0604020202020204" charset="0"/>
                        </a:rPr>
                        <a:t> </a:t>
                      </a:r>
                      <a:endParaRPr lang="en-US" sz="2400">
                        <a:effectLst/>
                        <a:latin typeface="Quicksand Bold" panose="020B0604020202020204" charset="0"/>
                        <a:ea typeface="Palatino Linotype" panose="02040502050505030304" pitchFamily="18" charset="0"/>
                        <a:cs typeface="Quicksand Bold" panose="020B0604020202020204" charset="0"/>
                      </a:endParaRP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b="1">
                          <a:effectLst/>
                          <a:latin typeface="Quicksand Bold" panose="020B0604020202020204" charset="0"/>
                          <a:ea typeface="Palatino Linotype" panose="02040502050505030304" pitchFamily="18" charset="0"/>
                          <a:cs typeface="Quicksand Bold" panose="020B0604020202020204" charset="0"/>
                        </a:rPr>
                        <a:t> </a:t>
                      </a:r>
                      <a:endParaRPr lang="en-US" sz="2400">
                        <a:effectLst/>
                        <a:latin typeface="Quicksand Bold" panose="020B0604020202020204" charset="0"/>
                        <a:ea typeface="Palatino Linotype" panose="02040502050505030304" pitchFamily="18" charset="0"/>
                        <a:cs typeface="Quicksand Bold" panose="020B0604020202020204" charset="0"/>
                      </a:endParaRP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Aft>
                          <a:spcPts val="800"/>
                        </a:spcAft>
                        <a:buNone/>
                      </a:pPr>
                      <a:r>
                        <a:rPr lang="en-US" sz="2400" b="1" dirty="0">
                          <a:effectLst/>
                          <a:latin typeface="Quicksand Bold" panose="020B0604020202020204" charset="0"/>
                          <a:ea typeface="Palatino Linotype" panose="02040502050505030304" pitchFamily="18" charset="0"/>
                          <a:cs typeface="Quicksand Bold" panose="020B0604020202020204" charset="0"/>
                        </a:rPr>
                        <a:t>58,750,000 VND</a:t>
                      </a:r>
                      <a:endParaRPr lang="en-US" sz="2400" dirty="0">
                        <a:effectLst/>
                        <a:latin typeface="Quicksand Bold" panose="020B0604020202020204" charset="0"/>
                        <a:ea typeface="Palatino Linotype" panose="02040502050505030304" pitchFamily="18" charset="0"/>
                        <a:cs typeface="Quicksand Bold" panose="020B0604020202020204" charset="0"/>
                      </a:endParaRPr>
                    </a:p>
                  </a:txBody>
                  <a:tcPr marL="68580" marR="68580" marT="0" marB="0" anchor="ctr">
                    <a:lnL w="55499" cap="flat" cmpd="sng" algn="ctr">
                      <a:solidFill>
                        <a:srgbClr val="080C77"/>
                      </a:solidFill>
                      <a:prstDash val="solid"/>
                      <a:round/>
                      <a:headEnd type="none" w="med" len="med"/>
                      <a:tailEnd type="none" w="med" len="med"/>
                    </a:lnL>
                    <a:lnR w="55499" cap="flat" cmpd="sng" algn="ctr">
                      <a:solidFill>
                        <a:srgbClr val="080C77"/>
                      </a:solidFill>
                      <a:prstDash val="solid"/>
                      <a:round/>
                      <a:headEnd type="none" w="med" len="med"/>
                      <a:tailEnd type="none" w="med" len="med"/>
                    </a:lnR>
                    <a:lnT w="55499" cap="flat" cmpd="sng" algn="ctr">
                      <a:solidFill>
                        <a:srgbClr val="080C77"/>
                      </a:solidFill>
                      <a:prstDash val="solid"/>
                      <a:round/>
                      <a:headEnd type="none" w="med" len="med"/>
                      <a:tailEnd type="none" w="med" len="med"/>
                    </a:lnT>
                    <a:lnB w="55499" cap="flat" cmpd="sng" algn="ctr">
                      <a:solidFill>
                        <a:srgbClr val="080C77"/>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27332128"/>
                  </a:ext>
                </a:extLst>
              </a:tr>
            </a:tbl>
          </a:graphicData>
        </a:graphic>
      </p:graphicFrame>
      <p:grpSp>
        <p:nvGrpSpPr>
          <p:cNvPr id="7" name="Group 11">
            <a:extLst>
              <a:ext uri="{FF2B5EF4-FFF2-40B4-BE49-F238E27FC236}">
                <a16:creationId xmlns:a16="http://schemas.microsoft.com/office/drawing/2014/main" id="{42174624-A28E-31D8-B9E3-B2A35781442C}"/>
              </a:ext>
            </a:extLst>
          </p:cNvPr>
          <p:cNvGrpSpPr/>
          <p:nvPr/>
        </p:nvGrpSpPr>
        <p:grpSpPr>
          <a:xfrm>
            <a:off x="228600" y="190500"/>
            <a:ext cx="15414171" cy="1126324"/>
            <a:chOff x="0" y="0"/>
            <a:chExt cx="706025" cy="236438"/>
          </a:xfrm>
        </p:grpSpPr>
        <p:sp>
          <p:nvSpPr>
            <p:cNvPr id="11" name="Freeform 12">
              <a:extLst>
                <a:ext uri="{FF2B5EF4-FFF2-40B4-BE49-F238E27FC236}">
                  <a16:creationId xmlns:a16="http://schemas.microsoft.com/office/drawing/2014/main" id="{44C75823-F486-D80C-481B-742150331DA6}"/>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15" name="TextBox 13">
              <a:extLst>
                <a:ext uri="{FF2B5EF4-FFF2-40B4-BE49-F238E27FC236}">
                  <a16:creationId xmlns:a16="http://schemas.microsoft.com/office/drawing/2014/main" id="{BB18416A-9CDE-FD30-375A-7D38C6878702}"/>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sz="3200">
                <a:solidFill>
                  <a:schemeClr val="bg1"/>
                </a:solidFill>
              </a:endParaRPr>
            </a:p>
          </p:txBody>
        </p:sp>
      </p:grpSp>
      <p:sp>
        <p:nvSpPr>
          <p:cNvPr id="17" name="TextBox 16">
            <a:extLst>
              <a:ext uri="{FF2B5EF4-FFF2-40B4-BE49-F238E27FC236}">
                <a16:creationId xmlns:a16="http://schemas.microsoft.com/office/drawing/2014/main" id="{99289C7E-A1AE-4D5E-244A-F5F353152BDF}"/>
              </a:ext>
            </a:extLst>
          </p:cNvPr>
          <p:cNvSpPr txBox="1"/>
          <p:nvPr/>
        </p:nvSpPr>
        <p:spPr>
          <a:xfrm>
            <a:off x="990600" y="266700"/>
            <a:ext cx="13106400" cy="1135439"/>
          </a:xfrm>
          <a:prstGeom prst="rect">
            <a:avLst/>
          </a:prstGeom>
          <a:noFill/>
        </p:spPr>
        <p:txBody>
          <a:bodyPr wrap="square">
            <a:spAutoFit/>
          </a:bodyPr>
          <a:lstStyle/>
          <a:p>
            <a:pPr marL="0" indent="0" algn="l" rtl="0" eaLnBrk="1" latinLnBrk="0" hangingPunct="1">
              <a:lnSpc>
                <a:spcPts val="8959"/>
              </a:lnSpc>
            </a:pPr>
            <a:r>
              <a:rPr lang="vi-VN" sz="5400" b="1" i="1" kern="1200" dirty="0">
                <a:solidFill>
                  <a:schemeClr val="bg1"/>
                </a:solidFill>
                <a:effectLst/>
                <a:latin typeface="Cormorant Garamond Bold Italics" panose="020B0604020202020204" charset="0"/>
                <a:ea typeface="Cormorant Garamond Bold Italics" panose="020B0604020202020204" charset="0"/>
                <a:cs typeface="Cormorant Garamond Bold Italics" panose="020B0604020202020204" charset="0"/>
              </a:rPr>
              <a:t>Tổng chi phí</a:t>
            </a:r>
            <a:endParaRPr lang="en-US" sz="5400" dirty="0">
              <a:solidFill>
                <a:schemeClr val="bg1"/>
              </a:solidFill>
              <a:effectLst/>
            </a:endParaRPr>
          </a:p>
        </p:txBody>
      </p:sp>
    </p:spTree>
    <p:extLst>
      <p:ext uri="{BB962C8B-B14F-4D97-AF65-F5344CB8AC3E}">
        <p14:creationId xmlns:p14="http://schemas.microsoft.com/office/powerpoint/2010/main" val="1093103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5105400" y="1409700"/>
            <a:ext cx="18897600" cy="6248400"/>
          </a:xfrm>
          <a:custGeom>
            <a:avLst/>
            <a:gdLst/>
            <a:ahLst/>
            <a:cxnLst/>
            <a:rect l="l" t="t" r="r" b="b"/>
            <a:pathLst>
              <a:path w="8195451" h="3494003">
                <a:moveTo>
                  <a:pt x="0" y="0"/>
                </a:moveTo>
                <a:lnTo>
                  <a:pt x="8195451" y="0"/>
                </a:lnTo>
                <a:lnTo>
                  <a:pt x="8195451" y="3494004"/>
                </a:lnTo>
                <a:lnTo>
                  <a:pt x="0" y="3494004"/>
                </a:lnTo>
                <a:lnTo>
                  <a:pt x="0" y="0"/>
                </a:lnTo>
                <a:close/>
              </a:path>
            </a:pathLst>
          </a:custGeom>
          <a:blipFill>
            <a:blip r:embed="rId5">
              <a:alphaModFix amt="93000"/>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22" name="Group 22"/>
          <p:cNvGrpSpPr/>
          <p:nvPr/>
        </p:nvGrpSpPr>
        <p:grpSpPr>
          <a:xfrm>
            <a:off x="16764000" y="1485900"/>
            <a:ext cx="666614" cy="66661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solidFill>
                  <a:schemeClr val="bg1"/>
                </a:solidFill>
              </a:endParaRPr>
            </a:p>
          </p:txBody>
        </p:sp>
      </p:grpSp>
      <p:grpSp>
        <p:nvGrpSpPr>
          <p:cNvPr id="27" name="Group 27"/>
          <p:cNvGrpSpPr/>
          <p:nvPr/>
        </p:nvGrpSpPr>
        <p:grpSpPr>
          <a:xfrm>
            <a:off x="17068800" y="3238500"/>
            <a:ext cx="666614" cy="66661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solidFill>
                  <a:schemeClr val="bg1"/>
                </a:solidFill>
              </a:endParaRPr>
            </a:p>
          </p:txBody>
        </p:sp>
      </p:grpSp>
      <p:grpSp>
        <p:nvGrpSpPr>
          <p:cNvPr id="34" name="Group 11">
            <a:extLst>
              <a:ext uri="{FF2B5EF4-FFF2-40B4-BE49-F238E27FC236}">
                <a16:creationId xmlns:a16="http://schemas.microsoft.com/office/drawing/2014/main" id="{89D6E3A3-E95F-384D-4CB4-20C9FC09251E}"/>
              </a:ext>
            </a:extLst>
          </p:cNvPr>
          <p:cNvGrpSpPr/>
          <p:nvPr/>
        </p:nvGrpSpPr>
        <p:grpSpPr>
          <a:xfrm>
            <a:off x="304800" y="266700"/>
            <a:ext cx="15414171" cy="1126324"/>
            <a:chOff x="0" y="0"/>
            <a:chExt cx="706025" cy="236438"/>
          </a:xfrm>
        </p:grpSpPr>
        <p:sp>
          <p:nvSpPr>
            <p:cNvPr id="35" name="Freeform 12">
              <a:extLst>
                <a:ext uri="{FF2B5EF4-FFF2-40B4-BE49-F238E27FC236}">
                  <a16:creationId xmlns:a16="http://schemas.microsoft.com/office/drawing/2014/main" id="{D65A9762-37CA-6BB7-3771-0ABD47089242}"/>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6" name="TextBox 13">
              <a:extLst>
                <a:ext uri="{FF2B5EF4-FFF2-40B4-BE49-F238E27FC236}">
                  <a16:creationId xmlns:a16="http://schemas.microsoft.com/office/drawing/2014/main" id="{A3E05C15-A89A-C9B5-D0EF-C836588130F9}"/>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sz="3200">
                <a:solidFill>
                  <a:schemeClr val="bg1"/>
                </a:solidFill>
              </a:endParaRPr>
            </a:p>
          </p:txBody>
        </p:sp>
      </p:grpSp>
      <p:sp>
        <p:nvSpPr>
          <p:cNvPr id="37" name="TextBox 7">
            <a:extLst>
              <a:ext uri="{FF2B5EF4-FFF2-40B4-BE49-F238E27FC236}">
                <a16:creationId xmlns:a16="http://schemas.microsoft.com/office/drawing/2014/main" id="{4F43BE0E-D646-D7FA-B267-ADFAF3E246D4}"/>
              </a:ext>
            </a:extLst>
          </p:cNvPr>
          <p:cNvSpPr txBox="1"/>
          <p:nvPr/>
        </p:nvSpPr>
        <p:spPr>
          <a:xfrm>
            <a:off x="609600" y="190500"/>
            <a:ext cx="15011400" cy="1023357"/>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Thuyết minh phần cứng</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8" name="TextBox 11">
            <a:extLst>
              <a:ext uri="{FF2B5EF4-FFF2-40B4-BE49-F238E27FC236}">
                <a16:creationId xmlns:a16="http://schemas.microsoft.com/office/drawing/2014/main" id="{4BF2FC9E-027A-4B2B-2103-0E1CC0D97920}"/>
              </a:ext>
            </a:extLst>
          </p:cNvPr>
          <p:cNvSpPr txBox="1"/>
          <p:nvPr/>
        </p:nvSpPr>
        <p:spPr>
          <a:xfrm>
            <a:off x="2743200" y="1638300"/>
            <a:ext cx="10527757" cy="500137"/>
          </a:xfrm>
          <a:prstGeom prst="rect">
            <a:avLst/>
          </a:prstGeom>
        </p:spPr>
        <p:txBody>
          <a:bodyPr wrap="square" lIns="0" tIns="0" rIns="0" bIns="0" rtlCol="0" anchor="t">
            <a:spAutoFit/>
          </a:bodyPr>
          <a:lstStyle/>
          <a:p>
            <a:pPr marL="0" lvl="0" indent="0" algn="l">
              <a:lnSpc>
                <a:spcPts val="3919"/>
              </a:lnSpc>
              <a:spcBef>
                <a:spcPct val="0"/>
              </a:spcBef>
            </a:pPr>
            <a:r>
              <a:rPr lang="vi-VN" sz="3600" b="1" u="sng" dirty="0">
                <a:solidFill>
                  <a:schemeClr val="bg1"/>
                </a:solidFill>
                <a:latin typeface="Quicksand Bold"/>
                <a:ea typeface="Quicksand Bold"/>
                <a:cs typeface="Quicksand Bold"/>
                <a:sym typeface="Quicksand Bold"/>
              </a:rPr>
              <a:t>Chính sách định tuyến và kiểm soát truy cập</a:t>
            </a:r>
            <a:r>
              <a:rPr lang="en-US" sz="3600" b="1" u="sng" dirty="0">
                <a:solidFill>
                  <a:schemeClr val="bg1"/>
                </a:solidFill>
                <a:latin typeface="Quicksand Bold"/>
                <a:ea typeface="Quicksand Bold"/>
                <a:cs typeface="Quicksand Bold"/>
                <a:sym typeface="Quicksand Bold"/>
              </a:rPr>
              <a:t>:</a:t>
            </a:r>
          </a:p>
        </p:txBody>
      </p:sp>
      <p:sp>
        <p:nvSpPr>
          <p:cNvPr id="40" name="TextBox 11">
            <a:extLst>
              <a:ext uri="{FF2B5EF4-FFF2-40B4-BE49-F238E27FC236}">
                <a16:creationId xmlns:a16="http://schemas.microsoft.com/office/drawing/2014/main" id="{9FC4323F-00C8-A510-271E-3E5B4F860D57}"/>
              </a:ext>
            </a:extLst>
          </p:cNvPr>
          <p:cNvSpPr txBox="1"/>
          <p:nvPr/>
        </p:nvSpPr>
        <p:spPr>
          <a:xfrm>
            <a:off x="2057400" y="2324100"/>
            <a:ext cx="10527757" cy="2546018"/>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Định tuyến: </a:t>
            </a:r>
            <a:r>
              <a:rPr lang="vi-VN" sz="3200" dirty="0">
                <a:solidFill>
                  <a:schemeClr val="bg1"/>
                </a:solidFill>
                <a:latin typeface="Quicksand" panose="020B0604020202020204" charset="0"/>
                <a:ea typeface="Quicksand Bold"/>
                <a:cs typeface="Quicksand Bold"/>
                <a:sym typeface="Quicksand Bold"/>
              </a:rPr>
              <a:t>Router </a:t>
            </a:r>
            <a:r>
              <a:rPr lang="en-US" sz="3200" dirty="0" err="1">
                <a:solidFill>
                  <a:schemeClr val="bg1"/>
                </a:solidFill>
                <a:latin typeface="Quicksand" panose="020B0604020202020204" charset="0"/>
                <a:ea typeface="Quicksand Bold"/>
                <a:cs typeface="Quicksand Bold"/>
                <a:sym typeface="Quicksand Bold"/>
              </a:rPr>
              <a:t>quản</a:t>
            </a:r>
            <a:r>
              <a:rPr lang="en-US" sz="3200" dirty="0">
                <a:solidFill>
                  <a:schemeClr val="bg1"/>
                </a:solidFill>
                <a:latin typeface="Quicksand" panose="020B0604020202020204" charset="0"/>
                <a:ea typeface="Quicksand Bold"/>
                <a:cs typeface="Quicksand Bold"/>
                <a:sym typeface="Quicksand Bold"/>
              </a:rPr>
              <a:t> </a:t>
            </a:r>
            <a:r>
              <a:rPr lang="en-US" sz="3200" dirty="0" err="1">
                <a:solidFill>
                  <a:schemeClr val="bg1"/>
                </a:solidFill>
                <a:latin typeface="Quicksand" panose="020B0604020202020204" charset="0"/>
                <a:ea typeface="Quicksand Bold"/>
                <a:cs typeface="Quicksand Bold"/>
                <a:sym typeface="Quicksand Bold"/>
              </a:rPr>
              <a:t>lý</a:t>
            </a:r>
            <a:r>
              <a:rPr lang="en-US" sz="3200" dirty="0">
                <a:solidFill>
                  <a:schemeClr val="bg1"/>
                </a:solidFill>
                <a:latin typeface="Quicksand" panose="020B0604020202020204" charset="0"/>
                <a:ea typeface="Quicksand Bold"/>
                <a:cs typeface="Quicksand Bold"/>
                <a:sym typeface="Quicksand Bold"/>
              </a:rPr>
              <a:t> </a:t>
            </a:r>
            <a:r>
              <a:rPr lang="vi-VN" sz="3200" dirty="0">
                <a:solidFill>
                  <a:schemeClr val="bg1"/>
                </a:solidFill>
                <a:latin typeface="Quicksand" panose="020B0604020202020204" charset="0"/>
                <a:ea typeface="Quicksand Bold"/>
                <a:cs typeface="Quicksand Bold"/>
                <a:sym typeface="Quicksand Bold"/>
              </a:rPr>
              <a:t>VLAN</a:t>
            </a:r>
            <a:r>
              <a:rPr lang="en-US" sz="3200" dirty="0">
                <a:solidFill>
                  <a:schemeClr val="bg1"/>
                </a:solidFill>
                <a:latin typeface="Quicksand" panose="020B0604020202020204" charset="0"/>
                <a:ea typeface="Quicksand Bold"/>
                <a:cs typeface="Quicksand Bold"/>
                <a:sym typeface="Quicksand Bold"/>
              </a:rPr>
              <a:t> 10 , 20 , 99.</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VLAN 10: </a:t>
            </a:r>
            <a:r>
              <a:rPr lang="en-US" sz="3200" dirty="0" err="1">
                <a:solidFill>
                  <a:schemeClr val="bg1"/>
                </a:solidFill>
                <a:latin typeface="Quicksand"/>
                <a:ea typeface="Quicksand"/>
                <a:cs typeface="Quicksand"/>
                <a:sym typeface="Quicksand"/>
              </a:rPr>
              <a:t>Truy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cập</a:t>
            </a:r>
            <a:r>
              <a:rPr lang="en-US" sz="3200" dirty="0">
                <a:solidFill>
                  <a:schemeClr val="bg1"/>
                </a:solidFill>
                <a:latin typeface="Quicksand"/>
                <a:ea typeface="Quicksand"/>
                <a:cs typeface="Quicksand"/>
                <a:sym typeface="Quicksand"/>
              </a:rPr>
              <a:t> File Server, NAS, Internet.</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VLAN 20: </a:t>
            </a:r>
            <a:r>
              <a:rPr lang="en-US" sz="3200" dirty="0" err="1">
                <a:solidFill>
                  <a:schemeClr val="bg1"/>
                </a:solidFill>
                <a:latin typeface="Quicksand"/>
                <a:ea typeface="Quicksand"/>
                <a:cs typeface="Quicksand"/>
                <a:sym typeface="Quicksand"/>
              </a:rPr>
              <a:t>Chỉ</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truy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cập</a:t>
            </a:r>
            <a:r>
              <a:rPr lang="en-US" sz="3200" dirty="0">
                <a:solidFill>
                  <a:schemeClr val="bg1"/>
                </a:solidFill>
                <a:latin typeface="Quicksand"/>
                <a:ea typeface="Quicksand"/>
                <a:cs typeface="Quicksand"/>
                <a:sym typeface="Quicksand"/>
              </a:rPr>
              <a:t> Internet.</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VLAN 99: Quản </a:t>
            </a:r>
            <a:r>
              <a:rPr lang="en-US" sz="3200" dirty="0" err="1">
                <a:solidFill>
                  <a:schemeClr val="bg1"/>
                </a:solidFill>
                <a:latin typeface="Quicksand"/>
                <a:ea typeface="Quicksand"/>
                <a:cs typeface="Quicksand"/>
                <a:sym typeface="Quicksand"/>
              </a:rPr>
              <a:t>trị</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thiết</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bị</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mạng</a:t>
            </a:r>
            <a:r>
              <a:rPr lang="en-US" sz="3200" dirty="0">
                <a:solidFill>
                  <a:schemeClr val="bg1"/>
                </a:solidFill>
                <a:latin typeface="Quicksand"/>
                <a:ea typeface="Quicksand"/>
                <a:cs typeface="Quicksand"/>
                <a:sym typeface="Quicksand"/>
              </a:rPr>
              <a:t>.</a:t>
            </a:r>
          </a:p>
          <a:p>
            <a:pPr marL="0" lvl="0" indent="0" algn="l">
              <a:lnSpc>
                <a:spcPts val="3919"/>
              </a:lnSpc>
              <a:spcBef>
                <a:spcPct val="0"/>
              </a:spcBef>
            </a:pPr>
            <a:endParaRPr lang="en-US" sz="3200" dirty="0">
              <a:solidFill>
                <a:schemeClr val="bg1"/>
              </a:solidFill>
              <a:latin typeface="Quicksand" panose="020B0604020202020204" charset="0"/>
              <a:ea typeface="Quicksand Bold"/>
              <a:cs typeface="Quicksand Bold"/>
              <a:sym typeface="Quicksand Bold"/>
            </a:endParaRPr>
          </a:p>
        </p:txBody>
      </p:sp>
      <p:sp>
        <p:nvSpPr>
          <p:cNvPr id="41" name="TextBox 12">
            <a:extLst>
              <a:ext uri="{FF2B5EF4-FFF2-40B4-BE49-F238E27FC236}">
                <a16:creationId xmlns:a16="http://schemas.microsoft.com/office/drawing/2014/main" id="{D71C5EE2-EFE9-83F5-AA40-6AF672C80DCC}"/>
              </a:ext>
            </a:extLst>
          </p:cNvPr>
          <p:cNvSpPr txBox="1"/>
          <p:nvPr/>
        </p:nvSpPr>
        <p:spPr>
          <a:xfrm>
            <a:off x="1981200" y="4305300"/>
            <a:ext cx="10527757" cy="565150"/>
          </a:xfrm>
          <a:prstGeom prst="rect">
            <a:avLst/>
          </a:prstGeom>
        </p:spPr>
        <p:txBody>
          <a:bodyPr lIns="0" tIns="0" rIns="0" bIns="0" rtlCol="0" anchor="t">
            <a:spAutoFit/>
          </a:bodyPr>
          <a:lstStyle/>
          <a:p>
            <a:pPr marL="0" lvl="0" indent="0" algn="l">
              <a:lnSpc>
                <a:spcPts val="4759"/>
              </a:lnSpc>
            </a:pPr>
            <a:r>
              <a:rPr lang="vi-VN" sz="3200" b="1" dirty="0">
                <a:solidFill>
                  <a:schemeClr val="bg1"/>
                </a:solidFill>
                <a:latin typeface="Quicksand Bold"/>
                <a:ea typeface="Quicksand Bold"/>
                <a:cs typeface="Quicksand Bold"/>
                <a:sym typeface="Quicksand Bold"/>
              </a:rPr>
              <a:t>Kiểm soát</a:t>
            </a:r>
            <a:r>
              <a:rPr lang="en-US" sz="3200" b="1" dirty="0">
                <a:solidFill>
                  <a:schemeClr val="bg1"/>
                </a:solidFill>
                <a:latin typeface="Quicksand Bold"/>
                <a:ea typeface="Quicksand Bold"/>
                <a:cs typeface="Quicksand Bold"/>
                <a:sym typeface="Quicksand Bold"/>
              </a:rPr>
              <a:t>:</a:t>
            </a:r>
            <a:r>
              <a:rPr lang="vi-VN" sz="3200" b="1" dirty="0">
                <a:solidFill>
                  <a:schemeClr val="bg1"/>
                </a:solidFill>
                <a:latin typeface="Quicksand Bold"/>
                <a:ea typeface="Quicksand Bold"/>
                <a:cs typeface="Quicksand Bold"/>
                <a:sym typeface="Quicksand Bold"/>
              </a:rPr>
              <a:t> </a:t>
            </a:r>
            <a:endParaRPr lang="en-US" sz="3200" b="1" dirty="0">
              <a:solidFill>
                <a:schemeClr val="bg1"/>
              </a:solidFill>
              <a:latin typeface="Quicksand Bold"/>
              <a:ea typeface="Quicksand Bold"/>
              <a:cs typeface="Quicksand Bold"/>
              <a:sym typeface="Quicksand Bold"/>
            </a:endParaRPr>
          </a:p>
        </p:txBody>
      </p:sp>
      <p:sp>
        <p:nvSpPr>
          <p:cNvPr id="43" name="Freeform 21">
            <a:extLst>
              <a:ext uri="{FF2B5EF4-FFF2-40B4-BE49-F238E27FC236}">
                <a16:creationId xmlns:a16="http://schemas.microsoft.com/office/drawing/2014/main" id="{9F8ABCA9-6327-BA00-9B13-0FB699533FE6}"/>
              </a:ext>
            </a:extLst>
          </p:cNvPr>
          <p:cNvSpPr/>
          <p:nvPr/>
        </p:nvSpPr>
        <p:spPr>
          <a:xfrm>
            <a:off x="-5029200" y="6057900"/>
            <a:ext cx="18745200" cy="5791200"/>
          </a:xfrm>
          <a:custGeom>
            <a:avLst/>
            <a:gdLst/>
            <a:ahLst/>
            <a:cxnLst/>
            <a:rect l="l" t="t" r="r" b="b"/>
            <a:pathLst>
              <a:path w="8195451" h="3494003">
                <a:moveTo>
                  <a:pt x="0" y="0"/>
                </a:moveTo>
                <a:lnTo>
                  <a:pt x="8195451" y="0"/>
                </a:lnTo>
                <a:lnTo>
                  <a:pt x="8195451" y="3494004"/>
                </a:lnTo>
                <a:lnTo>
                  <a:pt x="0" y="3494004"/>
                </a:lnTo>
                <a:lnTo>
                  <a:pt x="0" y="0"/>
                </a:lnTo>
                <a:close/>
              </a:path>
            </a:pathLst>
          </a:custGeom>
          <a:blipFill>
            <a:blip r:embed="rId5">
              <a:alphaModFix amt="93000"/>
              <a:extLst>
                <a:ext uri="{96DAC541-7B7A-43D3-8B79-37D633B846F1}">
                  <asvg:svgBlip xmlns:asvg="http://schemas.microsoft.com/office/drawing/2016/SVG/main" r:embed="rId6"/>
                </a:ext>
              </a:extLst>
            </a:blip>
            <a:stretch>
              <a:fillRect/>
            </a:stretch>
          </a:blipFill>
        </p:spPr>
      </p:sp>
      <p:sp>
        <p:nvSpPr>
          <p:cNvPr id="44" name="TextBox 11">
            <a:extLst>
              <a:ext uri="{FF2B5EF4-FFF2-40B4-BE49-F238E27FC236}">
                <a16:creationId xmlns:a16="http://schemas.microsoft.com/office/drawing/2014/main" id="{EB3A4159-3D93-B6CB-1EDE-D1B203212947}"/>
              </a:ext>
            </a:extLst>
          </p:cNvPr>
          <p:cNvSpPr txBox="1"/>
          <p:nvPr/>
        </p:nvSpPr>
        <p:spPr>
          <a:xfrm>
            <a:off x="1828800" y="6591300"/>
            <a:ext cx="10527757" cy="500137"/>
          </a:xfrm>
          <a:prstGeom prst="rect">
            <a:avLst/>
          </a:prstGeom>
        </p:spPr>
        <p:txBody>
          <a:bodyPr wrap="square" lIns="0" tIns="0" rIns="0" bIns="0" rtlCol="0" anchor="t">
            <a:spAutoFit/>
          </a:bodyPr>
          <a:lstStyle/>
          <a:p>
            <a:pPr marL="0" lvl="0" indent="0" algn="l">
              <a:lnSpc>
                <a:spcPts val="3919"/>
              </a:lnSpc>
              <a:spcBef>
                <a:spcPct val="0"/>
              </a:spcBef>
            </a:pPr>
            <a:r>
              <a:rPr lang="vi-VN" sz="3600" b="1" u="sng" dirty="0">
                <a:solidFill>
                  <a:schemeClr val="bg1"/>
                </a:solidFill>
                <a:latin typeface="Quicksand Bold"/>
                <a:ea typeface="Quicksand Bold"/>
                <a:cs typeface="Quicksand Bold"/>
                <a:sym typeface="Quicksand Bold"/>
              </a:rPr>
              <a:t>Chính sách bảo mật</a:t>
            </a:r>
            <a:r>
              <a:rPr lang="en-US" sz="3600" b="1" u="sng" dirty="0">
                <a:solidFill>
                  <a:schemeClr val="bg1"/>
                </a:solidFill>
                <a:latin typeface="Quicksand Bold"/>
                <a:ea typeface="Quicksand Bold"/>
                <a:cs typeface="Quicksand Bold"/>
                <a:sym typeface="Quicksand Bold"/>
              </a:rPr>
              <a:t>:</a:t>
            </a:r>
          </a:p>
        </p:txBody>
      </p:sp>
      <p:sp>
        <p:nvSpPr>
          <p:cNvPr id="45" name="TextBox 11">
            <a:extLst>
              <a:ext uri="{FF2B5EF4-FFF2-40B4-BE49-F238E27FC236}">
                <a16:creationId xmlns:a16="http://schemas.microsoft.com/office/drawing/2014/main" id="{0ACF1A3C-D3C9-F84F-C8A5-1963204DAA1B}"/>
              </a:ext>
            </a:extLst>
          </p:cNvPr>
          <p:cNvSpPr txBox="1"/>
          <p:nvPr/>
        </p:nvSpPr>
        <p:spPr>
          <a:xfrm>
            <a:off x="2057400" y="73533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Wi-Fi: </a:t>
            </a:r>
            <a:r>
              <a:rPr lang="vi-VN" sz="3200" dirty="0">
                <a:solidFill>
                  <a:schemeClr val="bg1"/>
                </a:solidFill>
                <a:latin typeface="Quicksand" panose="020B0604020202020204" charset="0"/>
                <a:ea typeface="Quicksand Bold"/>
                <a:cs typeface="Quicksand Bold"/>
                <a:sym typeface="Quicksand Bold"/>
              </a:rPr>
              <a:t>WPA2-PSK, mật khẩu “ tkmnhom2 “</a:t>
            </a:r>
            <a:endParaRPr lang="en-US" sz="3200" dirty="0">
              <a:solidFill>
                <a:schemeClr val="bg1"/>
              </a:solidFill>
              <a:latin typeface="Quicksand" panose="020B0604020202020204" charset="0"/>
              <a:ea typeface="Quicksand Bold"/>
              <a:cs typeface="Quicksand Bold"/>
              <a:sym typeface="Quicksand Bold"/>
            </a:endParaRPr>
          </a:p>
        </p:txBody>
      </p:sp>
      <p:sp>
        <p:nvSpPr>
          <p:cNvPr id="46" name="TextBox 11">
            <a:extLst>
              <a:ext uri="{FF2B5EF4-FFF2-40B4-BE49-F238E27FC236}">
                <a16:creationId xmlns:a16="http://schemas.microsoft.com/office/drawing/2014/main" id="{50E69D8B-2567-5700-2379-B1206C2C6C83}"/>
              </a:ext>
            </a:extLst>
          </p:cNvPr>
          <p:cNvSpPr txBox="1"/>
          <p:nvPr/>
        </p:nvSpPr>
        <p:spPr>
          <a:xfrm>
            <a:off x="2057400" y="81153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Firewall: </a:t>
            </a:r>
            <a:r>
              <a:rPr lang="vi-VN" sz="3200" dirty="0">
                <a:solidFill>
                  <a:schemeClr val="bg1"/>
                </a:solidFill>
                <a:latin typeface="Quicksand" panose="020B0604020202020204" charset="0"/>
                <a:ea typeface="Quicksand Bold"/>
                <a:cs typeface="Quicksand Bold"/>
                <a:sym typeface="Quicksand Bold"/>
              </a:rPr>
              <a:t>Chặn VLAN 20 -&gt; VLAN 10 </a:t>
            </a:r>
            <a:endParaRPr lang="en-US" sz="3200" dirty="0">
              <a:solidFill>
                <a:schemeClr val="bg1"/>
              </a:solidFill>
              <a:latin typeface="Quicksand" panose="020B0604020202020204" charset="0"/>
              <a:ea typeface="Quicksand Bold"/>
              <a:cs typeface="Quicksand Bold"/>
              <a:sym typeface="Quicksand Bold"/>
            </a:endParaRPr>
          </a:p>
        </p:txBody>
      </p:sp>
      <p:sp>
        <p:nvSpPr>
          <p:cNvPr id="47" name="TextBox 11">
            <a:extLst>
              <a:ext uri="{FF2B5EF4-FFF2-40B4-BE49-F238E27FC236}">
                <a16:creationId xmlns:a16="http://schemas.microsoft.com/office/drawing/2014/main" id="{B574FE2A-518E-DD17-ACA8-AEDFD1AF16A3}"/>
              </a:ext>
            </a:extLst>
          </p:cNvPr>
          <p:cNvSpPr txBox="1"/>
          <p:nvPr/>
        </p:nvSpPr>
        <p:spPr>
          <a:xfrm>
            <a:off x="2057400" y="88011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File Server: </a:t>
            </a:r>
            <a:r>
              <a:rPr lang="vi-VN" sz="3200" dirty="0">
                <a:solidFill>
                  <a:schemeClr val="bg1"/>
                </a:solidFill>
                <a:latin typeface="Quicksand" panose="020B0604020202020204" charset="0"/>
                <a:ea typeface="Quicksand Bold"/>
                <a:cs typeface="Quicksand Bold"/>
                <a:sym typeface="Quicksand Bold"/>
              </a:rPr>
              <a:t>Xác thực user/password ( 27 user ) </a:t>
            </a:r>
            <a:endParaRPr lang="en-US" sz="3200" dirty="0">
              <a:solidFill>
                <a:schemeClr val="bg1"/>
              </a:solidFill>
              <a:latin typeface="Quicksand" panose="020B0604020202020204" charset="0"/>
              <a:ea typeface="Quicksand Bold"/>
              <a:cs typeface="Quicksand Bold"/>
              <a:sym typeface="Quicksand Bold"/>
            </a:endParaRPr>
          </a:p>
        </p:txBody>
      </p:sp>
      <p:sp>
        <p:nvSpPr>
          <p:cNvPr id="48" name="TextBox 11">
            <a:extLst>
              <a:ext uri="{FF2B5EF4-FFF2-40B4-BE49-F238E27FC236}">
                <a16:creationId xmlns:a16="http://schemas.microsoft.com/office/drawing/2014/main" id="{010D8DE6-8A51-FA48-DBD5-748224EB8ECC}"/>
              </a:ext>
            </a:extLst>
          </p:cNvPr>
          <p:cNvSpPr txBox="1"/>
          <p:nvPr/>
        </p:nvSpPr>
        <p:spPr>
          <a:xfrm>
            <a:off x="2057400" y="95631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NAS: </a:t>
            </a:r>
            <a:r>
              <a:rPr lang="vi-VN" sz="3200" dirty="0">
                <a:solidFill>
                  <a:schemeClr val="bg1"/>
                </a:solidFill>
                <a:latin typeface="Quicksand" panose="020B0604020202020204" charset="0"/>
                <a:ea typeface="Quicksand Bold"/>
                <a:cs typeface="Quicksand Bold"/>
                <a:sym typeface="Quicksand Bold"/>
              </a:rPr>
              <a:t>Sao lưu tự động từ File Server ( hàng tuần ) </a:t>
            </a:r>
            <a:endParaRPr lang="en-US" sz="3200" dirty="0">
              <a:solidFill>
                <a:schemeClr val="bg1"/>
              </a:solidFill>
              <a:latin typeface="Quicksand" panose="020B0604020202020204" charset="0"/>
              <a:ea typeface="Quicksand Bold"/>
              <a:cs typeface="Quicksand Bold"/>
              <a:sym typeface="Quicksand Bold"/>
            </a:endParaRPr>
          </a:p>
        </p:txBody>
      </p:sp>
      <p:sp>
        <p:nvSpPr>
          <p:cNvPr id="49" name="Freeform 4">
            <a:extLst>
              <a:ext uri="{FF2B5EF4-FFF2-40B4-BE49-F238E27FC236}">
                <a16:creationId xmlns:a16="http://schemas.microsoft.com/office/drawing/2014/main" id="{5FC95E8B-8CC0-A9A9-206D-4E47F8AC4310}"/>
              </a:ext>
            </a:extLst>
          </p:cNvPr>
          <p:cNvSpPr/>
          <p:nvPr/>
        </p:nvSpPr>
        <p:spPr>
          <a:xfrm>
            <a:off x="14020800" y="5905500"/>
            <a:ext cx="4267200" cy="2743201"/>
          </a:xfrm>
          <a:custGeom>
            <a:avLst/>
            <a:gdLst/>
            <a:ahLst/>
            <a:cxnLst/>
            <a:rect l="l" t="t" r="r" b="b"/>
            <a:pathLst>
              <a:path w="8072876" h="4712541">
                <a:moveTo>
                  <a:pt x="0" y="0"/>
                </a:moveTo>
                <a:lnTo>
                  <a:pt x="8072876" y="0"/>
                </a:lnTo>
                <a:lnTo>
                  <a:pt x="8072876" y="4712542"/>
                </a:lnTo>
                <a:lnTo>
                  <a:pt x="0" y="47125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TextBox 11">
            <a:extLst>
              <a:ext uri="{FF2B5EF4-FFF2-40B4-BE49-F238E27FC236}">
                <a16:creationId xmlns:a16="http://schemas.microsoft.com/office/drawing/2014/main" id="{9832A65B-7B8E-BB50-DDD0-DCA03AD306BC}"/>
              </a:ext>
            </a:extLst>
          </p:cNvPr>
          <p:cNvSpPr txBox="1"/>
          <p:nvPr/>
        </p:nvSpPr>
        <p:spPr>
          <a:xfrm>
            <a:off x="2590800" y="4762500"/>
            <a:ext cx="10527757" cy="1198790"/>
          </a:xfrm>
          <a:prstGeom prst="rect">
            <a:avLst/>
          </a:prstGeom>
        </p:spPr>
        <p:txBody>
          <a:bodyPr lIns="0" tIns="0" rIns="0" bIns="0" rtlCol="0" anchor="t">
            <a:spAutoFit/>
          </a:bodyPr>
          <a:lstStyle/>
          <a:p>
            <a:pPr marR="0" lvl="1">
              <a:lnSpc>
                <a:spcPct val="115000"/>
              </a:lnSpc>
              <a:spcAft>
                <a:spcPts val="800"/>
              </a:spcAft>
              <a:buSzPts val="1000"/>
              <a:tabLst>
                <a:tab pos="914400" algn="l"/>
              </a:tabLst>
            </a:pP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Chặn</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VLAN 20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truy</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cập</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VLAN 10 qua ACL.</a:t>
            </a:r>
          </a:p>
          <a:p>
            <a:pPr marR="0" lvl="1">
              <a:lnSpc>
                <a:spcPct val="115000"/>
              </a:lnSpc>
              <a:spcAft>
                <a:spcPts val="800"/>
              </a:spcAft>
              <a:buSzPts val="1000"/>
              <a:tabLst>
                <a:tab pos="914400" algn="l"/>
              </a:tabLst>
            </a:pP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VLAN 99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chỉ</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cho</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phép</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quản</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trị</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 </a:t>
            </a:r>
            <a:r>
              <a:rPr lang="en-US" sz="3200" dirty="0" err="1">
                <a:solidFill>
                  <a:schemeClr val="bg1"/>
                </a:solidFill>
                <a:effectLst/>
                <a:latin typeface="Quicksand Bold" panose="020B0604020202020204" charset="0"/>
                <a:ea typeface="Palatino Linotype" panose="02040502050505030304" pitchFamily="18" charset="0"/>
                <a:cs typeface="Quicksand Bold" panose="020B0604020202020204" charset="0"/>
              </a:rPr>
              <a:t>viên</a:t>
            </a:r>
            <a:r>
              <a:rPr lang="en-US" sz="3200" dirty="0">
                <a:solidFill>
                  <a:schemeClr val="bg1"/>
                </a:solidFill>
                <a:effectLst/>
                <a:latin typeface="Quicksand Bold" panose="020B0604020202020204" charset="0"/>
                <a:ea typeface="Palatino Linotype" panose="02040502050505030304" pitchFamily="18" charset="0"/>
                <a:cs typeface="Quicksand Bold" panose="020B0604020202020204"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7924800" y="-3162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dirty="0"/>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504067" y="2358141"/>
            <a:ext cx="1148007" cy="11480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2" name="Group 12"/>
          <p:cNvGrpSpPr/>
          <p:nvPr/>
        </p:nvGrpSpPr>
        <p:grpSpPr>
          <a:xfrm>
            <a:off x="16111293" y="7179103"/>
            <a:ext cx="1148007" cy="11480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9" name="Group 19"/>
          <p:cNvGrpSpPr/>
          <p:nvPr/>
        </p:nvGrpSpPr>
        <p:grpSpPr>
          <a:xfrm rot="10800000">
            <a:off x="0" y="2019300"/>
            <a:ext cx="4876800" cy="990600"/>
            <a:chOff x="0" y="0"/>
            <a:chExt cx="706025" cy="236438"/>
          </a:xfrm>
        </p:grpSpPr>
        <p:sp>
          <p:nvSpPr>
            <p:cNvPr id="20" name="Freeform 20"/>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1" name="TextBox 21"/>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23" name="TextBox 23"/>
          <p:cNvSpPr txBox="1"/>
          <p:nvPr/>
        </p:nvSpPr>
        <p:spPr>
          <a:xfrm>
            <a:off x="990600" y="1485900"/>
            <a:ext cx="4976321" cy="1445204"/>
          </a:xfrm>
          <a:prstGeom prst="rect">
            <a:avLst/>
          </a:prstGeom>
        </p:spPr>
        <p:txBody>
          <a:bodyPr lIns="0" tIns="0" rIns="0" bIns="0" rtlCol="0" anchor="t">
            <a:spAutoFit/>
          </a:bodyPr>
          <a:lstStyle/>
          <a:p>
            <a:pPr algn="just">
              <a:lnSpc>
                <a:spcPts val="13653"/>
              </a:lnSpc>
              <a:spcBef>
                <a:spcPct val="0"/>
              </a:spcBef>
            </a:pPr>
            <a:r>
              <a:rPr lang="en-US" sz="4000" b="1" dirty="0">
                <a:solidFill>
                  <a:srgbClr val="FFFFFF"/>
                </a:solidFill>
                <a:latin typeface="Antonio Ultra-Bold"/>
                <a:ea typeface="Antonio Ultra-Bold"/>
                <a:cs typeface="Antonio Ultra-Bold"/>
                <a:sym typeface="Antonio Ultra-Bold"/>
              </a:rPr>
              <a:t>Thành Viên </a:t>
            </a:r>
            <a:r>
              <a:rPr lang="en-US" sz="4000" b="1" dirty="0" err="1">
                <a:solidFill>
                  <a:srgbClr val="FFFFFF"/>
                </a:solidFill>
                <a:latin typeface="Antonio Ultra-Bold"/>
                <a:ea typeface="Antonio Ultra-Bold"/>
                <a:cs typeface="Antonio Ultra-Bold"/>
                <a:sym typeface="Antonio Ultra-Bold"/>
              </a:rPr>
              <a:t>Nhóm</a:t>
            </a:r>
            <a:r>
              <a:rPr lang="en-US" sz="4000" b="1" dirty="0">
                <a:solidFill>
                  <a:srgbClr val="FFFFFF"/>
                </a:solidFill>
                <a:latin typeface="Antonio Ultra-Bold"/>
                <a:ea typeface="Antonio Ultra-Bold"/>
                <a:cs typeface="Antonio Ultra-Bold"/>
                <a:sym typeface="Antonio Ultra-Bold"/>
              </a:rPr>
              <a:t> :</a:t>
            </a:r>
          </a:p>
        </p:txBody>
      </p:sp>
      <p:graphicFrame>
        <p:nvGraphicFramePr>
          <p:cNvPr id="27" name="Table 26">
            <a:extLst>
              <a:ext uri="{FF2B5EF4-FFF2-40B4-BE49-F238E27FC236}">
                <a16:creationId xmlns:a16="http://schemas.microsoft.com/office/drawing/2014/main" id="{4FAED4F6-E107-1CEB-FF5F-B236D5BE1EF1}"/>
              </a:ext>
            </a:extLst>
          </p:cNvPr>
          <p:cNvGraphicFramePr>
            <a:graphicFrameLocks noGrp="1"/>
          </p:cNvGraphicFramePr>
          <p:nvPr>
            <p:extLst>
              <p:ext uri="{D42A27DB-BD31-4B8C-83A1-F6EECF244321}">
                <p14:modId xmlns:p14="http://schemas.microsoft.com/office/powerpoint/2010/main" val="1061918306"/>
              </p:ext>
            </p:extLst>
          </p:nvPr>
        </p:nvGraphicFramePr>
        <p:xfrm>
          <a:off x="1676400" y="3543300"/>
          <a:ext cx="9601200" cy="4289740"/>
        </p:xfrm>
        <a:graphic>
          <a:graphicData uri="http://schemas.openxmlformats.org/drawingml/2006/table">
            <a:tbl>
              <a:tblPr/>
              <a:tblGrid>
                <a:gridCol w="4800600">
                  <a:extLst>
                    <a:ext uri="{9D8B030D-6E8A-4147-A177-3AD203B41FA5}">
                      <a16:colId xmlns:a16="http://schemas.microsoft.com/office/drawing/2014/main" val="3539248850"/>
                    </a:ext>
                  </a:extLst>
                </a:gridCol>
                <a:gridCol w="4800600">
                  <a:extLst>
                    <a:ext uri="{9D8B030D-6E8A-4147-A177-3AD203B41FA5}">
                      <a16:colId xmlns:a16="http://schemas.microsoft.com/office/drawing/2014/main" val="403547470"/>
                    </a:ext>
                  </a:extLst>
                </a:gridCol>
              </a:tblGrid>
              <a:tr h="659828">
                <a:tc>
                  <a:txBody>
                    <a:bodyPr/>
                    <a:lstStyle/>
                    <a:p>
                      <a:pPr algn="ctr">
                        <a:lnSpc>
                          <a:spcPts val="4277"/>
                        </a:lnSpc>
                        <a:defRPr/>
                      </a:pPr>
                      <a:r>
                        <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Nguyễn Thanh Hải</a:t>
                      </a: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tc>
                  <a:txBody>
                    <a:bodyPr/>
                    <a:lstStyle/>
                    <a:p>
                      <a:pPr algn="ctr">
                        <a:lnSpc>
                          <a:spcPts val="4277"/>
                        </a:lnSpc>
                        <a:defRPr/>
                      </a:pPr>
                      <a:r>
                        <a:rPr lang="en-US" sz="2400" b="1">
                          <a:solidFill>
                            <a:schemeClr val="tx1"/>
                          </a:solidFill>
                          <a:latin typeface="ADLaM Display" panose="02010000000000000000" pitchFamily="2" charset="0"/>
                          <a:ea typeface="ADLaM Display" panose="02010000000000000000" pitchFamily="2" charset="0"/>
                          <a:cs typeface="ADLaM Display" panose="02010000000000000000" pitchFamily="2" charset="0"/>
                        </a:rPr>
                        <a:t>060205008672</a:t>
                      </a:r>
                      <a:endPar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extLst>
                  <a:ext uri="{0D108BD9-81ED-4DB2-BD59-A6C34878D82A}">
                    <a16:rowId xmlns:a16="http://schemas.microsoft.com/office/drawing/2014/main" val="693264811"/>
                  </a:ext>
                </a:extLst>
              </a:tr>
              <a:tr h="659828">
                <a:tc>
                  <a:txBody>
                    <a:bodyPr/>
                    <a:lstStyle/>
                    <a:p>
                      <a:pPr algn="ctr">
                        <a:lnSpc>
                          <a:spcPts val="4277"/>
                        </a:lnSpc>
                        <a:defRPr/>
                      </a:pPr>
                      <a:r>
                        <a:rPr lang="en-US" sz="2400" b="1">
                          <a:solidFill>
                            <a:schemeClr val="tx1"/>
                          </a:solidFill>
                          <a:latin typeface="ADLaM Display" panose="02010000000000000000" pitchFamily="2" charset="0"/>
                          <a:ea typeface="ADLaM Display" panose="02010000000000000000" pitchFamily="2" charset="0"/>
                          <a:cs typeface="ADLaM Display" panose="02010000000000000000" pitchFamily="2" charset="0"/>
                        </a:rPr>
                        <a:t>Nguyễn Tấn Vinh</a:t>
                      </a:r>
                      <a:endPar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tc>
                  <a:txBody>
                    <a:bodyPr/>
                    <a:lstStyle/>
                    <a:p>
                      <a:pPr marL="0" marR="0" lvl="0" indent="0" algn="ctr" defTabSz="914400" rtl="0" eaLnBrk="1" fontAlgn="auto" latinLnBrk="0" hangingPunct="1">
                        <a:lnSpc>
                          <a:spcPts val="4277"/>
                        </a:lnSpc>
                        <a:spcBef>
                          <a:spcPts val="0"/>
                        </a:spcBef>
                        <a:spcAft>
                          <a:spcPts val="0"/>
                        </a:spcAft>
                        <a:buClrTx/>
                        <a:buSzTx/>
                        <a:buFontTx/>
                        <a:buNone/>
                        <a:tabLst/>
                        <a:defRPr/>
                      </a:pPr>
                      <a:r>
                        <a:rPr lang="en-US" sz="2400" b="1">
                          <a:solidFill>
                            <a:schemeClr val="tx1"/>
                          </a:solidFill>
                          <a:latin typeface="ADLaM Display" panose="02010000000000000000" pitchFamily="2" charset="0"/>
                          <a:ea typeface="ADLaM Display" panose="02010000000000000000" pitchFamily="2" charset="0"/>
                          <a:cs typeface="ADLaM Display" panose="02010000000000000000" pitchFamily="2" charset="0"/>
                        </a:rPr>
                        <a:t>052205007202</a:t>
                      </a:r>
                      <a:endPar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extLst>
                  <a:ext uri="{0D108BD9-81ED-4DB2-BD59-A6C34878D82A}">
                    <a16:rowId xmlns:a16="http://schemas.microsoft.com/office/drawing/2014/main" val="4287527842"/>
                  </a:ext>
                </a:extLst>
              </a:tr>
              <a:tr h="659828">
                <a:tc>
                  <a:txBody>
                    <a:bodyPr/>
                    <a:lstStyle/>
                    <a:p>
                      <a:pPr algn="ctr">
                        <a:lnSpc>
                          <a:spcPts val="4277"/>
                        </a:lnSpc>
                        <a:defRPr/>
                      </a:pPr>
                      <a:r>
                        <a:rPr lang="en-US" sz="2400" b="1">
                          <a:solidFill>
                            <a:schemeClr val="tx1"/>
                          </a:solidFill>
                          <a:latin typeface="ADLaM Display" panose="02010000000000000000" pitchFamily="2" charset="0"/>
                          <a:ea typeface="ADLaM Display" panose="02010000000000000000" pitchFamily="2" charset="0"/>
                          <a:cs typeface="ADLaM Display" panose="02010000000000000000" pitchFamily="2" charset="0"/>
                        </a:rPr>
                        <a:t>Phạm Trọng Linh</a:t>
                      </a:r>
                      <a:endPar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tc>
                  <a:txBody>
                    <a:bodyPr/>
                    <a:lstStyle/>
                    <a:p>
                      <a:pPr algn="ctr">
                        <a:lnSpc>
                          <a:spcPts val="4277"/>
                        </a:lnSpc>
                        <a:defRPr/>
                      </a:pPr>
                      <a:r>
                        <a:rPr lang="en-US" sz="2400" b="1">
                          <a:solidFill>
                            <a:schemeClr val="tx1"/>
                          </a:solidFill>
                          <a:latin typeface="ADLaM Display" panose="02010000000000000000" pitchFamily="2" charset="0"/>
                          <a:ea typeface="ADLaM Display" panose="02010000000000000000" pitchFamily="2" charset="0"/>
                          <a:cs typeface="ADLaM Display" panose="02010000000000000000" pitchFamily="2" charset="0"/>
                          <a:sym typeface="Cabin Regular Bold"/>
                        </a:rPr>
                        <a:t>062205000253</a:t>
                      </a:r>
                      <a:endPar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extLst>
                  <a:ext uri="{0D108BD9-81ED-4DB2-BD59-A6C34878D82A}">
                    <a16:rowId xmlns:a16="http://schemas.microsoft.com/office/drawing/2014/main" val="3622221368"/>
                  </a:ext>
                </a:extLst>
              </a:tr>
              <a:tr h="659828">
                <a:tc>
                  <a:txBody>
                    <a:bodyPr/>
                    <a:lstStyle/>
                    <a:p>
                      <a:pPr algn="ctr">
                        <a:lnSpc>
                          <a:spcPts val="4277"/>
                        </a:lnSpc>
                        <a:defRPr/>
                      </a:pPr>
                      <a:r>
                        <a:rPr lang="en-US" sz="2400" b="1">
                          <a:solidFill>
                            <a:schemeClr val="tx1"/>
                          </a:solidFill>
                          <a:latin typeface="ADLaM Display" panose="02010000000000000000" pitchFamily="2" charset="0"/>
                          <a:ea typeface="ADLaM Display" panose="02010000000000000000" pitchFamily="2" charset="0"/>
                          <a:cs typeface="ADLaM Display" panose="02010000000000000000" pitchFamily="2" charset="0"/>
                        </a:rPr>
                        <a:t>Đỗ Thị Thanh Thùy</a:t>
                      </a:r>
                      <a:endPar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tc>
                  <a:txBody>
                    <a:bodyPr/>
                    <a:lstStyle/>
                    <a:p>
                      <a:pPr algn="ctr">
                        <a:lnSpc>
                          <a:spcPts val="4277"/>
                        </a:lnSpc>
                        <a:defRPr/>
                      </a:pPr>
                      <a:r>
                        <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060305003499</a:t>
                      </a: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extLst>
                  <a:ext uri="{0D108BD9-81ED-4DB2-BD59-A6C34878D82A}">
                    <a16:rowId xmlns:a16="http://schemas.microsoft.com/office/drawing/2014/main" val="3392218884"/>
                  </a:ext>
                </a:extLst>
              </a:tr>
              <a:tr h="659828">
                <a:tc>
                  <a:txBody>
                    <a:bodyPr/>
                    <a:lstStyle/>
                    <a:p>
                      <a:pPr algn="ctr">
                        <a:lnSpc>
                          <a:spcPts val="4277"/>
                        </a:lnSpc>
                        <a:defRPr/>
                      </a:pPr>
                      <a:r>
                        <a:rPr lang="en-US" sz="2400" b="1">
                          <a:solidFill>
                            <a:schemeClr val="tx1"/>
                          </a:solidFill>
                          <a:latin typeface="ADLaM Display" panose="02010000000000000000" pitchFamily="2" charset="0"/>
                          <a:ea typeface="ADLaM Display" panose="02010000000000000000" pitchFamily="2" charset="0"/>
                          <a:cs typeface="ADLaM Display" panose="02010000000000000000" pitchFamily="2" charset="0"/>
                        </a:rPr>
                        <a:t>Nguyễn Thụy Thúy Vy</a:t>
                      </a:r>
                      <a:endPar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tc>
                  <a:txBody>
                    <a:bodyPr/>
                    <a:lstStyle/>
                    <a:p>
                      <a:pPr algn="ctr">
                        <a:lnSpc>
                          <a:spcPts val="4277"/>
                        </a:lnSpc>
                        <a:defRPr/>
                      </a:pPr>
                      <a:r>
                        <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sym typeface="Cabin Regular Bold"/>
                        </a:rPr>
                        <a:t>075305008844</a:t>
                      </a:r>
                      <a:endParaRPr lang="en-US" sz="24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txBody>
                  <a:tcPr marL="187769" marR="187769" marT="187769" marB="187769" anchor="ctr">
                    <a:lnL w="55523" cap="flat" cmpd="sng" algn="ctr">
                      <a:solidFill>
                        <a:srgbClr val="080C77"/>
                      </a:solidFill>
                      <a:prstDash val="solid"/>
                      <a:round/>
                      <a:headEnd type="none" w="med" len="med"/>
                      <a:tailEnd type="none" w="med" len="med"/>
                    </a:lnL>
                    <a:lnR w="55523" cap="flat" cmpd="sng" algn="ctr">
                      <a:solidFill>
                        <a:srgbClr val="080C77"/>
                      </a:solidFill>
                      <a:prstDash val="solid"/>
                      <a:round/>
                      <a:headEnd type="none" w="med" len="med"/>
                      <a:tailEnd type="none" w="med" len="med"/>
                    </a:lnR>
                    <a:lnT w="55523" cap="flat" cmpd="sng" algn="ctr">
                      <a:solidFill>
                        <a:srgbClr val="080C77"/>
                      </a:solidFill>
                      <a:prstDash val="solid"/>
                      <a:round/>
                      <a:headEnd type="none" w="med" len="med"/>
                      <a:tailEnd type="none" w="med" len="med"/>
                    </a:lnT>
                    <a:lnB w="55523" cap="flat" cmpd="sng" algn="ctr">
                      <a:solidFill>
                        <a:srgbClr val="080C77"/>
                      </a:solidFill>
                      <a:prstDash val="solid"/>
                      <a:round/>
                      <a:headEnd type="none" w="med" len="med"/>
                      <a:tailEnd type="none" w="med" len="med"/>
                    </a:lnB>
                    <a:solidFill>
                      <a:srgbClr val="FFFFFF"/>
                    </a:solidFill>
                  </a:tcPr>
                </a:tc>
                <a:extLst>
                  <a:ext uri="{0D108BD9-81ED-4DB2-BD59-A6C34878D82A}">
                    <a16:rowId xmlns:a16="http://schemas.microsoft.com/office/drawing/2014/main" val="3768182006"/>
                  </a:ext>
                </a:extLst>
              </a:tr>
            </a:tbl>
          </a:graphicData>
        </a:graphic>
      </p:graphicFrame>
      <p:pic>
        <p:nvPicPr>
          <p:cNvPr id="2050" name="Picture 2">
            <a:extLst>
              <a:ext uri="{FF2B5EF4-FFF2-40B4-BE49-F238E27FC236}">
                <a16:creationId xmlns:a16="http://schemas.microsoft.com/office/drawing/2014/main" id="{0F6A9239-55B3-171E-0F64-618FA7FBF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6800" y="88900"/>
            <a:ext cx="5715000" cy="701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F6DEA64F-43D2-043F-EB4D-C27795AC8F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20CD8-BDEE-560C-B218-03900C0BBF82}"/>
              </a:ext>
            </a:extLst>
          </p:cNvPr>
          <p:cNvSpPr/>
          <p:nvPr/>
        </p:nvSpPr>
        <p:spPr>
          <a:xfrm flipH="1">
            <a:off x="-990600" y="-4686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txBody>
          <a:bodyPr/>
          <a:lstStyle/>
          <a:p>
            <a:endParaRPr lang="en-US" dirty="0"/>
          </a:p>
        </p:txBody>
      </p:sp>
      <p:sp>
        <p:nvSpPr>
          <p:cNvPr id="4" name="Freeform 4">
            <a:extLst>
              <a:ext uri="{FF2B5EF4-FFF2-40B4-BE49-F238E27FC236}">
                <a16:creationId xmlns:a16="http://schemas.microsoft.com/office/drawing/2014/main" id="{1CBED6C3-EECB-366F-0D27-CB1667500C62}"/>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E7015C51-3789-DAF2-D1F8-2E48593FE086}"/>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DA39B03F-ABF8-C29E-2DD6-8E77F80DE36E}"/>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1B711D86-B033-AC5B-7870-B9565DFDF648}"/>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337E3753-55C7-71B5-0416-DADC42AAB676}"/>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CE3C5F92-6755-790B-3C7F-9232AE27FB1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C478F23F-E90D-4694-1ADE-A3FA088EB799}"/>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909D7795-8BC3-169D-0704-CD1DB2C4EACA}"/>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B0366869-CF43-54D4-DD5F-6F8204D9B79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7D4B595D-8070-9A44-C6C3-C361DE2FDDCC}"/>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4B9AAD43-6061-8BEB-9A7A-387C00642FBB}"/>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C8FD5E61-5158-19AF-2392-DC1F6A786F4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2158D4A7-3716-3A50-7C92-F9444E551916}"/>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B828930F-2461-809B-3643-8AE9629E6BF3}"/>
              </a:ext>
            </a:extLst>
          </p:cNvPr>
          <p:cNvGrpSpPr/>
          <p:nvPr/>
        </p:nvGrpSpPr>
        <p:grpSpPr>
          <a:xfrm>
            <a:off x="533400" y="419100"/>
            <a:ext cx="15414171" cy="1126324"/>
            <a:chOff x="0" y="0"/>
            <a:chExt cx="706025" cy="236438"/>
          </a:xfrm>
        </p:grpSpPr>
        <p:sp>
          <p:nvSpPr>
            <p:cNvPr id="34" name="Freeform 12">
              <a:extLst>
                <a:ext uri="{FF2B5EF4-FFF2-40B4-BE49-F238E27FC236}">
                  <a16:creationId xmlns:a16="http://schemas.microsoft.com/office/drawing/2014/main" id="{DA27E4B4-3E4B-DE25-E750-2D9DE8F42072}"/>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C5444D82-974A-BF5B-CCF8-40BD7F2B4ECD}"/>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6" name="TextBox 8">
            <a:extLst>
              <a:ext uri="{FF2B5EF4-FFF2-40B4-BE49-F238E27FC236}">
                <a16:creationId xmlns:a16="http://schemas.microsoft.com/office/drawing/2014/main" id="{A472AE1D-B710-CF07-3EF4-5AACF7B4B27F}"/>
              </a:ext>
            </a:extLst>
          </p:cNvPr>
          <p:cNvSpPr txBox="1"/>
          <p:nvPr/>
        </p:nvSpPr>
        <p:spPr>
          <a:xfrm>
            <a:off x="1219200" y="342900"/>
            <a:ext cx="12077700" cy="1052532"/>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Sơ đồ mạng ở mức vật lí</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7" name="Rectangle: Rounded Corners 36">
            <a:extLst>
              <a:ext uri="{FF2B5EF4-FFF2-40B4-BE49-F238E27FC236}">
                <a16:creationId xmlns:a16="http://schemas.microsoft.com/office/drawing/2014/main" id="{EA98638F-42A4-C9C4-2E0A-80CC661046FC}"/>
              </a:ext>
            </a:extLst>
          </p:cNvPr>
          <p:cNvSpPr/>
          <p:nvPr/>
        </p:nvSpPr>
        <p:spPr>
          <a:xfrm>
            <a:off x="3810000" y="1943100"/>
            <a:ext cx="10820400" cy="80010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16">
            <a:extLst>
              <a:ext uri="{FF2B5EF4-FFF2-40B4-BE49-F238E27FC236}">
                <a16:creationId xmlns:a16="http://schemas.microsoft.com/office/drawing/2014/main" id="{A5CCA29B-3879-3385-ECAF-39AE9FE56AD6}"/>
              </a:ext>
            </a:extLst>
          </p:cNvPr>
          <p:cNvGrpSpPr/>
          <p:nvPr/>
        </p:nvGrpSpPr>
        <p:grpSpPr>
          <a:xfrm>
            <a:off x="6531" y="1943100"/>
            <a:ext cx="3733800" cy="897724"/>
            <a:chOff x="0" y="0"/>
            <a:chExt cx="706025" cy="236438"/>
          </a:xfrm>
        </p:grpSpPr>
        <p:sp>
          <p:nvSpPr>
            <p:cNvPr id="11" name="Freeform 17">
              <a:extLst>
                <a:ext uri="{FF2B5EF4-FFF2-40B4-BE49-F238E27FC236}">
                  <a16:creationId xmlns:a16="http://schemas.microsoft.com/office/drawing/2014/main" id="{83A5D5DE-B24A-D35C-3438-915E5A259ACB}"/>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15" name="TextBox 18">
              <a:extLst>
                <a:ext uri="{FF2B5EF4-FFF2-40B4-BE49-F238E27FC236}">
                  <a16:creationId xmlns:a16="http://schemas.microsoft.com/office/drawing/2014/main" id="{8F51D53F-3C4D-FCA7-F7FB-F93A68A952BD}"/>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16" name="TextBox 10">
            <a:extLst>
              <a:ext uri="{FF2B5EF4-FFF2-40B4-BE49-F238E27FC236}">
                <a16:creationId xmlns:a16="http://schemas.microsoft.com/office/drawing/2014/main" id="{7E6A83A9-E481-4CD5-6591-7CE1EFFB602A}"/>
              </a:ext>
            </a:extLst>
          </p:cNvPr>
          <p:cNvSpPr txBox="1"/>
          <p:nvPr/>
        </p:nvSpPr>
        <p:spPr>
          <a:xfrm>
            <a:off x="990600" y="2171700"/>
            <a:ext cx="6938067" cy="468590"/>
          </a:xfrm>
          <a:prstGeom prst="rect">
            <a:avLst/>
          </a:prstGeom>
        </p:spPr>
        <p:txBody>
          <a:bodyPr lIns="0" tIns="0" rIns="0" bIns="0" rtlCol="0" anchor="t">
            <a:spAutoFit/>
          </a:bodyPr>
          <a:lstStyle/>
          <a:p>
            <a:pPr marL="0" lvl="0" indent="0" algn="l">
              <a:lnSpc>
                <a:spcPts val="3919"/>
              </a:lnSpc>
              <a:spcBef>
                <a:spcPct val="0"/>
              </a:spcBef>
            </a:pPr>
            <a:r>
              <a:rPr lang="vi-VN" sz="3200" b="1" u="sng" dirty="0">
                <a:solidFill>
                  <a:schemeClr val="bg1"/>
                </a:solidFill>
                <a:latin typeface="Quicksand Bold"/>
                <a:ea typeface="Quicksand Bold"/>
                <a:cs typeface="Quicksand Bold"/>
                <a:sym typeface="Quicksand Bold"/>
              </a:rPr>
              <a:t>Sơ đồ bố trí</a:t>
            </a:r>
            <a:r>
              <a:rPr lang="en-US" sz="3200" b="1" u="sng" dirty="0">
                <a:solidFill>
                  <a:schemeClr val="bg1"/>
                </a:solidFill>
                <a:latin typeface="Quicksand Bold"/>
                <a:ea typeface="Quicksand Bold"/>
                <a:cs typeface="Quicksand Bold"/>
                <a:sym typeface="Quicksand Bold"/>
              </a:rPr>
              <a:t>:</a:t>
            </a:r>
          </a:p>
        </p:txBody>
      </p:sp>
    </p:spTree>
    <p:extLst>
      <p:ext uri="{BB962C8B-B14F-4D97-AF65-F5344CB8AC3E}">
        <p14:creationId xmlns:p14="http://schemas.microsoft.com/office/powerpoint/2010/main" val="1914120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E9279CEE-FE1C-F9AE-B80E-749464C1E8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ACC96D-5693-F25F-385F-5C5CB7043B59}"/>
              </a:ext>
            </a:extLst>
          </p:cNvPr>
          <p:cNvSpPr/>
          <p:nvPr/>
        </p:nvSpPr>
        <p:spPr>
          <a:xfrm flipH="1">
            <a:off x="-990600" y="-4686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496F3B23-8D53-05AB-924E-473C06EE909F}"/>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0E563671-2B22-6DEE-8086-296CF37CE26E}"/>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3CFFDAA9-61FA-6A61-2997-61E783236251}"/>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ED6FDCBF-C30E-C3E0-A60B-3600A3755E49}"/>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F1A2BBD1-92BA-6233-CCA4-E0F879787655}"/>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F8685BF7-E7FE-0278-0D34-4068068642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5DDD9E03-5E14-276F-9733-CAA9C9761E51}"/>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A640823F-AD88-8162-DEF1-6E78BEE88BC2}"/>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DEA11AF0-C5A7-064F-2769-F3FF408271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655D8D27-5B76-5AB4-FC28-E80B146183A0}"/>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30555252-94A6-028F-2444-731D3E32DDDE}"/>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B6DBC8B6-4721-EB73-B58F-B81D5A3F9B3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CD31146A-D4AA-036D-948F-281F6444A2DF}"/>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6EC14C54-E638-502F-11D3-2EB2BB31FEA4}"/>
              </a:ext>
            </a:extLst>
          </p:cNvPr>
          <p:cNvGrpSpPr/>
          <p:nvPr/>
        </p:nvGrpSpPr>
        <p:grpSpPr>
          <a:xfrm>
            <a:off x="533400" y="419100"/>
            <a:ext cx="15414171" cy="1126324"/>
            <a:chOff x="0" y="0"/>
            <a:chExt cx="706025" cy="236438"/>
          </a:xfrm>
        </p:grpSpPr>
        <p:sp>
          <p:nvSpPr>
            <p:cNvPr id="34" name="Freeform 12">
              <a:extLst>
                <a:ext uri="{FF2B5EF4-FFF2-40B4-BE49-F238E27FC236}">
                  <a16:creationId xmlns:a16="http://schemas.microsoft.com/office/drawing/2014/main" id="{4BCCC445-6F39-E2EA-03A5-0EEFD4AEFBDC}"/>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726102CE-6A46-B1AC-D84C-F4942E8FEBAB}"/>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36" name="TextBox 8">
            <a:extLst>
              <a:ext uri="{FF2B5EF4-FFF2-40B4-BE49-F238E27FC236}">
                <a16:creationId xmlns:a16="http://schemas.microsoft.com/office/drawing/2014/main" id="{902F7A21-703D-ACF9-EE79-2117623E62B0}"/>
              </a:ext>
            </a:extLst>
          </p:cNvPr>
          <p:cNvSpPr txBox="1"/>
          <p:nvPr/>
        </p:nvSpPr>
        <p:spPr>
          <a:xfrm>
            <a:off x="1219200" y="342900"/>
            <a:ext cx="12077700" cy="1052532"/>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schemeClr val="bg1"/>
                </a:solidFill>
                <a:effectLst/>
                <a:uLnTx/>
                <a:uFillTx/>
                <a:latin typeface="Cormorant Garamond Bold Italics"/>
                <a:ea typeface="Cormorant Garamond Bold Italics"/>
                <a:cs typeface="Cormorant Garamond Bold Italics"/>
                <a:sym typeface="Cormorant Garamond Bold Italics"/>
              </a:rPr>
              <a:t>Sơ đồ mạng ở mức vật lí</a:t>
            </a:r>
            <a:endParaRPr kumimoji="0" lang="en-US" sz="5400" b="1" i="1" u="none" strike="noStrike" kern="1200" cap="none" spc="0" normalizeH="0" baseline="0" noProof="0" dirty="0">
              <a:ln>
                <a:noFill/>
              </a:ln>
              <a:solidFill>
                <a:schemeClr val="bg1"/>
              </a:solidFill>
              <a:effectLst/>
              <a:uLnTx/>
              <a:uFillTx/>
              <a:latin typeface="Cormorant Garamond Bold Italics"/>
              <a:ea typeface="Cormorant Garamond Bold Italics"/>
              <a:cs typeface="Cormorant Garamond Bold Italics"/>
              <a:sym typeface="Cormorant Garamond Bold Italics"/>
            </a:endParaRPr>
          </a:p>
        </p:txBody>
      </p:sp>
      <p:sp>
        <p:nvSpPr>
          <p:cNvPr id="37" name="Rectangle: Rounded Corners 36">
            <a:extLst>
              <a:ext uri="{FF2B5EF4-FFF2-40B4-BE49-F238E27FC236}">
                <a16:creationId xmlns:a16="http://schemas.microsoft.com/office/drawing/2014/main" id="{EE17B0E9-6118-9233-49CE-9F51D4E72BC8}"/>
              </a:ext>
            </a:extLst>
          </p:cNvPr>
          <p:cNvSpPr/>
          <p:nvPr/>
        </p:nvSpPr>
        <p:spPr>
          <a:xfrm>
            <a:off x="3962400" y="2628900"/>
            <a:ext cx="11125200" cy="70866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mn-ea"/>
              <a:cs typeface="+mn-cs"/>
            </a:endParaRPr>
          </a:p>
        </p:txBody>
      </p:sp>
      <p:grpSp>
        <p:nvGrpSpPr>
          <p:cNvPr id="7" name="Group 16">
            <a:extLst>
              <a:ext uri="{FF2B5EF4-FFF2-40B4-BE49-F238E27FC236}">
                <a16:creationId xmlns:a16="http://schemas.microsoft.com/office/drawing/2014/main" id="{7AD5AECD-7B5A-D755-AB7F-541BEE45E8E8}"/>
              </a:ext>
            </a:extLst>
          </p:cNvPr>
          <p:cNvGrpSpPr/>
          <p:nvPr/>
        </p:nvGrpSpPr>
        <p:grpSpPr>
          <a:xfrm>
            <a:off x="6531" y="1943100"/>
            <a:ext cx="3733800" cy="1676400"/>
            <a:chOff x="0" y="0"/>
            <a:chExt cx="706025" cy="236438"/>
          </a:xfrm>
        </p:grpSpPr>
        <p:sp>
          <p:nvSpPr>
            <p:cNvPr id="8" name="Freeform 17">
              <a:extLst>
                <a:ext uri="{FF2B5EF4-FFF2-40B4-BE49-F238E27FC236}">
                  <a16:creationId xmlns:a16="http://schemas.microsoft.com/office/drawing/2014/main" id="{4F6A1952-8A16-C458-1B5A-3ACDC9A78E65}"/>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9" name="TextBox 18">
              <a:extLst>
                <a:ext uri="{FF2B5EF4-FFF2-40B4-BE49-F238E27FC236}">
                  <a16:creationId xmlns:a16="http://schemas.microsoft.com/office/drawing/2014/main" id="{5D2FB7E3-E3AF-A157-F947-73898BE242C4}"/>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10" name="TextBox 10">
            <a:extLst>
              <a:ext uri="{FF2B5EF4-FFF2-40B4-BE49-F238E27FC236}">
                <a16:creationId xmlns:a16="http://schemas.microsoft.com/office/drawing/2014/main" id="{B5E3F88F-654D-2A73-C0AE-54E0AF0CCA2B}"/>
              </a:ext>
            </a:extLst>
          </p:cNvPr>
          <p:cNvSpPr txBox="1"/>
          <p:nvPr/>
        </p:nvSpPr>
        <p:spPr>
          <a:xfrm>
            <a:off x="457200" y="2095500"/>
            <a:ext cx="693806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Sơ đồ mỗi tầng</a:t>
            </a:r>
            <a:r>
              <a:rPr lang="en-US" sz="3200" b="1" dirty="0">
                <a:solidFill>
                  <a:schemeClr val="bg1"/>
                </a:solidFill>
                <a:latin typeface="Quicksand Bold"/>
                <a:ea typeface="Quicksand Bold"/>
                <a:cs typeface="Quicksand Bold"/>
                <a:sym typeface="Quicksand Bold"/>
              </a:rPr>
              <a:t>:</a:t>
            </a:r>
          </a:p>
        </p:txBody>
      </p:sp>
      <p:sp>
        <p:nvSpPr>
          <p:cNvPr id="11" name="TextBox 10">
            <a:extLst>
              <a:ext uri="{FF2B5EF4-FFF2-40B4-BE49-F238E27FC236}">
                <a16:creationId xmlns:a16="http://schemas.microsoft.com/office/drawing/2014/main" id="{E5E9DAE0-4650-26F1-937A-E66C9958FE19}"/>
              </a:ext>
            </a:extLst>
          </p:cNvPr>
          <p:cNvSpPr txBox="1"/>
          <p:nvPr/>
        </p:nvSpPr>
        <p:spPr>
          <a:xfrm>
            <a:off x="2057400" y="2857500"/>
            <a:ext cx="693806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Tầng 1</a:t>
            </a:r>
            <a:r>
              <a:rPr lang="en-US" sz="3200" b="1" dirty="0">
                <a:solidFill>
                  <a:schemeClr val="bg1"/>
                </a:solidFill>
                <a:latin typeface="Quicksand Bold"/>
                <a:ea typeface="Quicksand Bold"/>
                <a:cs typeface="Quicksand Bold"/>
                <a:sym typeface="Quicksand Bold"/>
              </a:rPr>
              <a:t>:</a:t>
            </a:r>
          </a:p>
        </p:txBody>
      </p:sp>
    </p:spTree>
    <p:extLst>
      <p:ext uri="{BB962C8B-B14F-4D97-AF65-F5344CB8AC3E}">
        <p14:creationId xmlns:p14="http://schemas.microsoft.com/office/powerpoint/2010/main" val="970766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942C831C-53F1-2976-3713-9FFFFDF11D0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9FB72C-8606-9D46-B7C2-858C56712002}"/>
              </a:ext>
            </a:extLst>
          </p:cNvPr>
          <p:cNvSpPr/>
          <p:nvPr/>
        </p:nvSpPr>
        <p:spPr>
          <a:xfrm flipH="1">
            <a:off x="-990600" y="-4686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39842B1C-B1CE-7EBF-ABF7-9F9AD35AEDAA}"/>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0719DF1D-784A-2707-D021-40438F3F665E}"/>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78437741-9F45-A745-B8BA-4427F1B24938}"/>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BDC2D5BC-D02B-0D26-EE0B-FBC70A9E5295}"/>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2C9B6EE1-E09C-89C1-C805-02C945BE9CF9}"/>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E0640509-40BB-F1FB-D7E1-34B4A11A3A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B9EF785A-B497-F77E-8662-25DA31CD0D0C}"/>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1875E3A4-CF3E-6119-81C1-090E9BF75236}"/>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188F0623-62C5-A05E-8E7A-68F8355E54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E72CF171-515F-7A19-62CF-E410E302D14A}"/>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CC007A52-4B44-E988-2AE2-B16E340295D2}"/>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2F388867-4A8A-2BA5-7C22-E0EB507F35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627160D4-055A-5E22-9F21-A611603D139B}"/>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D2A23F64-9CB8-2F15-C34A-4A65FF7EF36D}"/>
              </a:ext>
            </a:extLst>
          </p:cNvPr>
          <p:cNvGrpSpPr/>
          <p:nvPr/>
        </p:nvGrpSpPr>
        <p:grpSpPr>
          <a:xfrm>
            <a:off x="304800" y="342900"/>
            <a:ext cx="15414171" cy="1126324"/>
            <a:chOff x="0" y="0"/>
            <a:chExt cx="706025" cy="236438"/>
          </a:xfrm>
        </p:grpSpPr>
        <p:sp>
          <p:nvSpPr>
            <p:cNvPr id="34" name="Freeform 12">
              <a:extLst>
                <a:ext uri="{FF2B5EF4-FFF2-40B4-BE49-F238E27FC236}">
                  <a16:creationId xmlns:a16="http://schemas.microsoft.com/office/drawing/2014/main" id="{3A85BBDF-1919-3C7F-DFA1-5201228F7B5E}"/>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A35062E1-6528-B12E-BB60-DBE92B26D665}"/>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6" name="TextBox 8">
            <a:extLst>
              <a:ext uri="{FF2B5EF4-FFF2-40B4-BE49-F238E27FC236}">
                <a16:creationId xmlns:a16="http://schemas.microsoft.com/office/drawing/2014/main" id="{23B25393-CDC7-A158-44FD-603056D53E85}"/>
              </a:ext>
            </a:extLst>
          </p:cNvPr>
          <p:cNvSpPr txBox="1"/>
          <p:nvPr/>
        </p:nvSpPr>
        <p:spPr>
          <a:xfrm>
            <a:off x="1219200" y="342900"/>
            <a:ext cx="12077700" cy="1052532"/>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Sơ đồ mạng ở mức vật lí</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7" name="Rectangle: Rounded Corners 36">
            <a:extLst>
              <a:ext uri="{FF2B5EF4-FFF2-40B4-BE49-F238E27FC236}">
                <a16:creationId xmlns:a16="http://schemas.microsoft.com/office/drawing/2014/main" id="{938EF548-568A-596C-9931-0806F8580BBA}"/>
              </a:ext>
            </a:extLst>
          </p:cNvPr>
          <p:cNvSpPr/>
          <p:nvPr/>
        </p:nvSpPr>
        <p:spPr>
          <a:xfrm>
            <a:off x="3962400" y="2628900"/>
            <a:ext cx="11125200" cy="70866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up 16">
            <a:extLst>
              <a:ext uri="{FF2B5EF4-FFF2-40B4-BE49-F238E27FC236}">
                <a16:creationId xmlns:a16="http://schemas.microsoft.com/office/drawing/2014/main" id="{4DBAD203-0AED-A4CD-4D61-D44A0F653FC5}"/>
              </a:ext>
            </a:extLst>
          </p:cNvPr>
          <p:cNvGrpSpPr/>
          <p:nvPr/>
        </p:nvGrpSpPr>
        <p:grpSpPr>
          <a:xfrm>
            <a:off x="0" y="1638300"/>
            <a:ext cx="3962400" cy="1676400"/>
            <a:chOff x="0" y="0"/>
            <a:chExt cx="706025" cy="236438"/>
          </a:xfrm>
        </p:grpSpPr>
        <p:sp>
          <p:nvSpPr>
            <p:cNvPr id="7" name="Freeform 17">
              <a:extLst>
                <a:ext uri="{FF2B5EF4-FFF2-40B4-BE49-F238E27FC236}">
                  <a16:creationId xmlns:a16="http://schemas.microsoft.com/office/drawing/2014/main" id="{87C120EB-CD2F-8578-642A-8F3EA7A8D58A}"/>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8" name="TextBox 18">
              <a:extLst>
                <a:ext uri="{FF2B5EF4-FFF2-40B4-BE49-F238E27FC236}">
                  <a16:creationId xmlns:a16="http://schemas.microsoft.com/office/drawing/2014/main" id="{F8E4F835-065A-BDB0-21F3-BAB8E643925C}"/>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9" name="TextBox 10">
            <a:extLst>
              <a:ext uri="{FF2B5EF4-FFF2-40B4-BE49-F238E27FC236}">
                <a16:creationId xmlns:a16="http://schemas.microsoft.com/office/drawing/2014/main" id="{426D8E46-CB8D-4243-3835-8AF0952C7FC0}"/>
              </a:ext>
            </a:extLst>
          </p:cNvPr>
          <p:cNvSpPr txBox="1"/>
          <p:nvPr/>
        </p:nvSpPr>
        <p:spPr>
          <a:xfrm>
            <a:off x="762000" y="1866900"/>
            <a:ext cx="6938067" cy="468590"/>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vi-VN"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Sơ đồ mỗi tầng</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a:t>
            </a:r>
          </a:p>
        </p:txBody>
      </p:sp>
      <p:sp>
        <p:nvSpPr>
          <p:cNvPr id="10" name="TextBox 10">
            <a:extLst>
              <a:ext uri="{FF2B5EF4-FFF2-40B4-BE49-F238E27FC236}">
                <a16:creationId xmlns:a16="http://schemas.microsoft.com/office/drawing/2014/main" id="{8DDC355A-356E-454C-EC5A-BAE2F8916658}"/>
              </a:ext>
            </a:extLst>
          </p:cNvPr>
          <p:cNvSpPr txBox="1"/>
          <p:nvPr/>
        </p:nvSpPr>
        <p:spPr>
          <a:xfrm>
            <a:off x="2438400" y="2628900"/>
            <a:ext cx="6938067" cy="468590"/>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vi-VN"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Tầng </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2:</a:t>
            </a:r>
          </a:p>
        </p:txBody>
      </p:sp>
    </p:spTree>
    <p:extLst>
      <p:ext uri="{BB962C8B-B14F-4D97-AF65-F5344CB8AC3E}">
        <p14:creationId xmlns:p14="http://schemas.microsoft.com/office/powerpoint/2010/main" val="602430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6F680668-5775-8107-1E19-CDA2F4CCCB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195E14-D5D9-92B0-DF49-B0EFD4ECE379}"/>
              </a:ext>
            </a:extLst>
          </p:cNvPr>
          <p:cNvSpPr/>
          <p:nvPr/>
        </p:nvSpPr>
        <p:spPr>
          <a:xfrm flipH="1">
            <a:off x="-1371600" y="-17145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C099AD6E-4DE9-ECC0-4E98-25B36F0D5628}"/>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7D77DDDF-8030-6F55-7A8E-C5155CA07156}"/>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E3F11D46-F61E-790E-34EB-689BE39DC8EE}"/>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1E5763EA-E7C4-B8D1-1D57-391681387A8B}"/>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2FBA9059-41AB-1FB3-4C67-762F7DBE1BA0}"/>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D7A0B7F2-74E6-9CC9-D1B1-B67B0727F7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D4F80470-8B00-5725-93F6-46993A397BBA}"/>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44B91E12-01B0-7507-0EA7-DF3F5098F8F0}"/>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F64BC712-741D-D9A3-A3A7-6C6FA922BC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9059AE14-0AF0-4366-5618-AA8616D04C4B}"/>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5409A7E1-EFE8-6FA8-9C2B-0DB66CEE869F}"/>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10773FDC-5335-CE34-F0FA-76B5676923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F681C725-9EB1-EE25-4088-37823C1C5A67}"/>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DD8C1A8E-8EE0-0E0B-1FAD-67DDC00BC71A}"/>
              </a:ext>
            </a:extLst>
          </p:cNvPr>
          <p:cNvGrpSpPr/>
          <p:nvPr/>
        </p:nvGrpSpPr>
        <p:grpSpPr>
          <a:xfrm>
            <a:off x="533400" y="419100"/>
            <a:ext cx="15414171" cy="1126324"/>
            <a:chOff x="0" y="0"/>
            <a:chExt cx="706025" cy="236438"/>
          </a:xfrm>
        </p:grpSpPr>
        <p:sp>
          <p:nvSpPr>
            <p:cNvPr id="34" name="Freeform 12">
              <a:extLst>
                <a:ext uri="{FF2B5EF4-FFF2-40B4-BE49-F238E27FC236}">
                  <a16:creationId xmlns:a16="http://schemas.microsoft.com/office/drawing/2014/main" id="{50BD15A7-F575-DCA2-FC5E-9F10C2432DEE}"/>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B620C490-F21A-4D92-A5A1-E48036172134}"/>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6" name="TextBox 8">
            <a:extLst>
              <a:ext uri="{FF2B5EF4-FFF2-40B4-BE49-F238E27FC236}">
                <a16:creationId xmlns:a16="http://schemas.microsoft.com/office/drawing/2014/main" id="{406E4C20-DE59-F007-7060-3D42053C51E8}"/>
              </a:ext>
            </a:extLst>
          </p:cNvPr>
          <p:cNvSpPr txBox="1"/>
          <p:nvPr/>
        </p:nvSpPr>
        <p:spPr>
          <a:xfrm>
            <a:off x="1219200" y="342900"/>
            <a:ext cx="12077700" cy="1052532"/>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Sơ đồ mạng ở mức vật lí</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7" name="Rectangle: Rounded Corners 36">
            <a:extLst>
              <a:ext uri="{FF2B5EF4-FFF2-40B4-BE49-F238E27FC236}">
                <a16:creationId xmlns:a16="http://schemas.microsoft.com/office/drawing/2014/main" id="{15E1BE2C-1D09-951E-89B6-F962B7BB0260}"/>
              </a:ext>
            </a:extLst>
          </p:cNvPr>
          <p:cNvSpPr/>
          <p:nvPr/>
        </p:nvSpPr>
        <p:spPr>
          <a:xfrm>
            <a:off x="3962400" y="2628900"/>
            <a:ext cx="11125200" cy="70866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up 16">
            <a:extLst>
              <a:ext uri="{FF2B5EF4-FFF2-40B4-BE49-F238E27FC236}">
                <a16:creationId xmlns:a16="http://schemas.microsoft.com/office/drawing/2014/main" id="{4E4280E1-E16B-C207-0935-8139B39BF9CC}"/>
              </a:ext>
            </a:extLst>
          </p:cNvPr>
          <p:cNvGrpSpPr/>
          <p:nvPr/>
        </p:nvGrpSpPr>
        <p:grpSpPr>
          <a:xfrm>
            <a:off x="0" y="1638300"/>
            <a:ext cx="3733800" cy="1676400"/>
            <a:chOff x="0" y="0"/>
            <a:chExt cx="706025" cy="236438"/>
          </a:xfrm>
        </p:grpSpPr>
        <p:sp>
          <p:nvSpPr>
            <p:cNvPr id="7" name="Freeform 17">
              <a:extLst>
                <a:ext uri="{FF2B5EF4-FFF2-40B4-BE49-F238E27FC236}">
                  <a16:creationId xmlns:a16="http://schemas.microsoft.com/office/drawing/2014/main" id="{BA139F71-4F95-F828-54CC-0A7AA2C44F54}"/>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8" name="TextBox 18">
              <a:extLst>
                <a:ext uri="{FF2B5EF4-FFF2-40B4-BE49-F238E27FC236}">
                  <a16:creationId xmlns:a16="http://schemas.microsoft.com/office/drawing/2014/main" id="{77FC4EF4-325C-ADE8-7D60-2911C87C98DE}"/>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9" name="TextBox 10">
            <a:extLst>
              <a:ext uri="{FF2B5EF4-FFF2-40B4-BE49-F238E27FC236}">
                <a16:creationId xmlns:a16="http://schemas.microsoft.com/office/drawing/2014/main" id="{B3609A4F-16F1-3915-C3A2-AAD4BE31ACF0}"/>
              </a:ext>
            </a:extLst>
          </p:cNvPr>
          <p:cNvSpPr txBox="1"/>
          <p:nvPr/>
        </p:nvSpPr>
        <p:spPr>
          <a:xfrm>
            <a:off x="609600" y="1790700"/>
            <a:ext cx="6938067" cy="468590"/>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vi-VN"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Sơ đồ mỗi tầng</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a:t>
            </a:r>
          </a:p>
        </p:txBody>
      </p:sp>
      <p:sp>
        <p:nvSpPr>
          <p:cNvPr id="10" name="TextBox 10">
            <a:extLst>
              <a:ext uri="{FF2B5EF4-FFF2-40B4-BE49-F238E27FC236}">
                <a16:creationId xmlns:a16="http://schemas.microsoft.com/office/drawing/2014/main" id="{9683D6EE-B215-5D1F-436D-5B63F045A20C}"/>
              </a:ext>
            </a:extLst>
          </p:cNvPr>
          <p:cNvSpPr txBox="1"/>
          <p:nvPr/>
        </p:nvSpPr>
        <p:spPr>
          <a:xfrm>
            <a:off x="2133600" y="2628900"/>
            <a:ext cx="6938067" cy="468590"/>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vi-VN"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Tầng </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3 :</a:t>
            </a:r>
          </a:p>
        </p:txBody>
      </p:sp>
    </p:spTree>
    <p:extLst>
      <p:ext uri="{BB962C8B-B14F-4D97-AF65-F5344CB8AC3E}">
        <p14:creationId xmlns:p14="http://schemas.microsoft.com/office/powerpoint/2010/main" val="4219280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sz="3200" dirty="0">
              <a:solidFill>
                <a:schemeClr val="bg1"/>
              </a:solidFill>
            </a:endParaRPr>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371600" y="2019300"/>
            <a:ext cx="17145000" cy="2971800"/>
            <a:chOff x="-40138" y="-19050"/>
            <a:chExt cx="4978926" cy="394203"/>
          </a:xfrm>
        </p:grpSpPr>
        <p:sp>
          <p:nvSpPr>
            <p:cNvPr id="16" name="Freeform 16"/>
            <p:cNvSpPr/>
            <p:nvPr/>
          </p:nvSpPr>
          <p:spPr>
            <a:xfrm>
              <a:off x="-40138" y="60207"/>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sp>
        <p:sp>
          <p:nvSpPr>
            <p:cNvPr id="17" name="TextBox 17"/>
            <p:cNvSpPr txBox="1"/>
            <p:nvPr/>
          </p:nvSpPr>
          <p:spPr>
            <a:xfrm>
              <a:off x="0" y="-19050"/>
              <a:ext cx="4938788" cy="333996"/>
            </a:xfrm>
            <a:prstGeom prst="rect">
              <a:avLst/>
            </a:prstGeom>
          </p:spPr>
          <p:txBody>
            <a:bodyPr lIns="50800" tIns="50800" rIns="50800" bIns="50800" rtlCol="0" anchor="ctr"/>
            <a:lstStyle/>
            <a:p>
              <a:pPr algn="ctr">
                <a:lnSpc>
                  <a:spcPts val="2783"/>
                </a:lnSpc>
              </a:pPr>
              <a:endParaRPr sz="3200">
                <a:solidFill>
                  <a:schemeClr val="bg1"/>
                </a:solidFill>
              </a:endParaRPr>
            </a:p>
          </p:txBody>
        </p:sp>
      </p:grpSp>
      <p:sp>
        <p:nvSpPr>
          <p:cNvPr id="22" name="TextBox 22"/>
          <p:cNvSpPr txBox="1"/>
          <p:nvPr/>
        </p:nvSpPr>
        <p:spPr>
          <a:xfrm>
            <a:off x="1371600" y="5223569"/>
            <a:ext cx="18751960" cy="1268143"/>
          </a:xfrm>
          <a:prstGeom prst="rect">
            <a:avLst/>
          </a:prstGeom>
        </p:spPr>
        <p:txBody>
          <a:bodyPr lIns="50800" tIns="50800" rIns="50800" bIns="50800" rtlCol="0" anchor="ctr"/>
          <a:lstStyle/>
          <a:p>
            <a:pPr algn="ctr">
              <a:lnSpc>
                <a:spcPts val="2783"/>
              </a:lnSpc>
            </a:pPr>
            <a:endParaRPr sz="3200">
              <a:solidFill>
                <a:schemeClr val="bg1"/>
              </a:solidFill>
            </a:endParaRPr>
          </a:p>
        </p:txBody>
      </p:sp>
      <p:grpSp>
        <p:nvGrpSpPr>
          <p:cNvPr id="30" name="Group 11">
            <a:extLst>
              <a:ext uri="{FF2B5EF4-FFF2-40B4-BE49-F238E27FC236}">
                <a16:creationId xmlns:a16="http://schemas.microsoft.com/office/drawing/2014/main" id="{663DAF1A-39D2-3ACE-BBD2-72DF72BEC97B}"/>
              </a:ext>
            </a:extLst>
          </p:cNvPr>
          <p:cNvGrpSpPr/>
          <p:nvPr/>
        </p:nvGrpSpPr>
        <p:grpSpPr>
          <a:xfrm>
            <a:off x="533400" y="419100"/>
            <a:ext cx="15414171" cy="1126324"/>
            <a:chOff x="0" y="0"/>
            <a:chExt cx="706025" cy="236438"/>
          </a:xfrm>
        </p:grpSpPr>
        <p:sp>
          <p:nvSpPr>
            <p:cNvPr id="31" name="Freeform 12">
              <a:extLst>
                <a:ext uri="{FF2B5EF4-FFF2-40B4-BE49-F238E27FC236}">
                  <a16:creationId xmlns:a16="http://schemas.microsoft.com/office/drawing/2014/main" id="{74C19967-2054-CFD9-E991-9F4AE8666232}"/>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2" name="TextBox 13">
              <a:extLst>
                <a:ext uri="{FF2B5EF4-FFF2-40B4-BE49-F238E27FC236}">
                  <a16:creationId xmlns:a16="http://schemas.microsoft.com/office/drawing/2014/main" id="{08FF756D-2EB5-4CB6-1061-2DF6DDD54441}"/>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33" name="TextBox 7">
            <a:extLst>
              <a:ext uri="{FF2B5EF4-FFF2-40B4-BE49-F238E27FC236}">
                <a16:creationId xmlns:a16="http://schemas.microsoft.com/office/drawing/2014/main" id="{14507D0B-AD7D-0436-FF74-B8F1E5A70CAF}"/>
              </a:ext>
            </a:extLst>
          </p:cNvPr>
          <p:cNvSpPr txBox="1"/>
          <p:nvPr/>
        </p:nvSpPr>
        <p:spPr>
          <a:xfrm>
            <a:off x="914400" y="419100"/>
            <a:ext cx="9296400" cy="1023357"/>
          </a:xfrm>
          <a:prstGeom prst="rect">
            <a:avLst/>
          </a:prstGeom>
        </p:spPr>
        <p:txBody>
          <a:bodyPr wrap="square" lIns="0" tIns="0" rIns="0" bIns="0" rtlCol="0" anchor="t">
            <a:spAutoFit/>
          </a:bodyPr>
          <a:lstStyle/>
          <a:p>
            <a:pPr marL="0" lvl="0" indent="0" algn="l">
              <a:lnSpc>
                <a:spcPts val="8959"/>
              </a:lnSpc>
              <a:spcBef>
                <a:spcPct val="0"/>
              </a:spcBef>
            </a:pPr>
            <a:r>
              <a:rPr lang="vi-VN" sz="5400" b="1" i="1" dirty="0">
                <a:solidFill>
                  <a:schemeClr val="bg1"/>
                </a:solidFill>
                <a:latin typeface="Cormorant Garamond Bold Italics"/>
                <a:ea typeface="Cormorant Garamond Bold Italics"/>
                <a:cs typeface="Cormorant Garamond Bold Italics"/>
                <a:sym typeface="Cormorant Garamond Bold Italics"/>
              </a:rPr>
              <a:t>Triển khai và cấu hình</a:t>
            </a:r>
            <a:endParaRPr lang="en-US" sz="5400" b="1" i="1" dirty="0">
              <a:solidFill>
                <a:schemeClr val="bg1"/>
              </a:solidFill>
              <a:latin typeface="Cormorant Garamond Bold Italics"/>
              <a:ea typeface="Cormorant Garamond Bold Italics"/>
              <a:cs typeface="Cormorant Garamond Bold Italics"/>
              <a:sym typeface="Cormorant Garamond Bold Italics"/>
            </a:endParaRPr>
          </a:p>
        </p:txBody>
      </p:sp>
      <p:sp>
        <p:nvSpPr>
          <p:cNvPr id="35" name="TextBox 11">
            <a:extLst>
              <a:ext uri="{FF2B5EF4-FFF2-40B4-BE49-F238E27FC236}">
                <a16:creationId xmlns:a16="http://schemas.microsoft.com/office/drawing/2014/main" id="{DFC39825-B64F-3C0C-4BAC-9D2839DEB1D1}"/>
              </a:ext>
            </a:extLst>
          </p:cNvPr>
          <p:cNvSpPr txBox="1"/>
          <p:nvPr/>
        </p:nvSpPr>
        <p:spPr>
          <a:xfrm>
            <a:off x="1981200" y="27051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Tủ rack (Tầng 1)</a:t>
            </a:r>
            <a:r>
              <a:rPr lang="en-US" sz="3200" b="1" dirty="0">
                <a:solidFill>
                  <a:schemeClr val="bg1"/>
                </a:solidFill>
                <a:latin typeface="Quicksand Bold"/>
                <a:ea typeface="Quicksand Bold"/>
                <a:cs typeface="Quicksand Bold"/>
                <a:sym typeface="Quicksand Bold"/>
              </a:rPr>
              <a:t>:</a:t>
            </a:r>
          </a:p>
        </p:txBody>
      </p:sp>
      <p:grpSp>
        <p:nvGrpSpPr>
          <p:cNvPr id="37" name="Group 15">
            <a:extLst>
              <a:ext uri="{FF2B5EF4-FFF2-40B4-BE49-F238E27FC236}">
                <a16:creationId xmlns:a16="http://schemas.microsoft.com/office/drawing/2014/main" id="{26A0CA1A-0B5F-CC53-5819-DC42F79EC931}"/>
              </a:ext>
            </a:extLst>
          </p:cNvPr>
          <p:cNvGrpSpPr/>
          <p:nvPr/>
        </p:nvGrpSpPr>
        <p:grpSpPr>
          <a:xfrm>
            <a:off x="1371600" y="4457700"/>
            <a:ext cx="17145000" cy="4191000"/>
            <a:chOff x="-40138" y="-19050"/>
            <a:chExt cx="4978926" cy="394203"/>
          </a:xfrm>
        </p:grpSpPr>
        <p:sp>
          <p:nvSpPr>
            <p:cNvPr id="38" name="Freeform 16">
              <a:extLst>
                <a:ext uri="{FF2B5EF4-FFF2-40B4-BE49-F238E27FC236}">
                  <a16:creationId xmlns:a16="http://schemas.microsoft.com/office/drawing/2014/main" id="{56C08A34-77C3-FFEF-D304-951D0971EA58}"/>
                </a:ext>
              </a:extLst>
            </p:cNvPr>
            <p:cNvSpPr/>
            <p:nvPr/>
          </p:nvSpPr>
          <p:spPr>
            <a:xfrm>
              <a:off x="-40138" y="38289"/>
              <a:ext cx="4938788" cy="336864"/>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sp>
        <p:sp>
          <p:nvSpPr>
            <p:cNvPr id="39" name="TextBox 17">
              <a:extLst>
                <a:ext uri="{FF2B5EF4-FFF2-40B4-BE49-F238E27FC236}">
                  <a16:creationId xmlns:a16="http://schemas.microsoft.com/office/drawing/2014/main" id="{8320A132-E4B7-0A3F-B71C-CF46357DD6FB}"/>
                </a:ext>
              </a:extLst>
            </p:cNvPr>
            <p:cNvSpPr txBox="1"/>
            <p:nvPr/>
          </p:nvSpPr>
          <p:spPr>
            <a:xfrm>
              <a:off x="0" y="-19050"/>
              <a:ext cx="4938788" cy="333996"/>
            </a:xfrm>
            <a:prstGeom prst="rect">
              <a:avLst/>
            </a:prstGeom>
          </p:spPr>
          <p:txBody>
            <a:bodyPr lIns="50800" tIns="50800" rIns="50800" bIns="50800" rtlCol="0" anchor="ctr"/>
            <a:lstStyle/>
            <a:p>
              <a:pPr algn="ctr">
                <a:lnSpc>
                  <a:spcPts val="2783"/>
                </a:lnSpc>
              </a:pPr>
              <a:endParaRPr sz="3200">
                <a:solidFill>
                  <a:schemeClr val="bg1"/>
                </a:solidFill>
              </a:endParaRPr>
            </a:p>
          </p:txBody>
        </p:sp>
      </p:grpSp>
      <p:sp>
        <p:nvSpPr>
          <p:cNvPr id="40" name="TextBox 12">
            <a:extLst>
              <a:ext uri="{FF2B5EF4-FFF2-40B4-BE49-F238E27FC236}">
                <a16:creationId xmlns:a16="http://schemas.microsoft.com/office/drawing/2014/main" id="{CD5DAC3C-91FF-890D-D916-496FA81FE9ED}"/>
              </a:ext>
            </a:extLst>
          </p:cNvPr>
          <p:cNvSpPr txBox="1"/>
          <p:nvPr/>
        </p:nvSpPr>
        <p:spPr>
          <a:xfrm>
            <a:off x="2057400" y="5219700"/>
            <a:ext cx="10527757" cy="555152"/>
          </a:xfrm>
          <a:prstGeom prst="rect">
            <a:avLst/>
          </a:prstGeom>
        </p:spPr>
        <p:txBody>
          <a:bodyPr lIns="0" tIns="0" rIns="0" bIns="0" rtlCol="0" anchor="t">
            <a:spAutoFit/>
          </a:bodyPr>
          <a:lstStyle/>
          <a:p>
            <a:pPr marL="0" lvl="0" indent="0" algn="l">
              <a:lnSpc>
                <a:spcPts val="4759"/>
              </a:lnSpc>
            </a:pPr>
            <a:r>
              <a:rPr lang="vi-VN" sz="3200" b="1" dirty="0">
                <a:solidFill>
                  <a:schemeClr val="bg1"/>
                </a:solidFill>
                <a:latin typeface="Quicksand Bold"/>
                <a:ea typeface="Quicksand Bold"/>
                <a:cs typeface="Quicksand Bold"/>
                <a:sym typeface="Quicksand Bold"/>
              </a:rPr>
              <a:t>Mỗi tầng (T1,T2,T3)</a:t>
            </a:r>
            <a:r>
              <a:rPr lang="en-US" sz="3200" b="1" dirty="0">
                <a:solidFill>
                  <a:schemeClr val="bg1"/>
                </a:solidFill>
                <a:latin typeface="Quicksand Bold"/>
                <a:ea typeface="Quicksand Bold"/>
                <a:cs typeface="Quicksand Bold"/>
                <a:sym typeface="Quicksand Bold"/>
              </a:rPr>
              <a:t>:</a:t>
            </a:r>
          </a:p>
        </p:txBody>
      </p:sp>
      <p:sp>
        <p:nvSpPr>
          <p:cNvPr id="46" name="TextBox 9">
            <a:extLst>
              <a:ext uri="{FF2B5EF4-FFF2-40B4-BE49-F238E27FC236}">
                <a16:creationId xmlns:a16="http://schemas.microsoft.com/office/drawing/2014/main" id="{82CE8280-A1EC-5DBD-8EAF-6CBC81CC023E}"/>
              </a:ext>
            </a:extLst>
          </p:cNvPr>
          <p:cNvSpPr txBox="1"/>
          <p:nvPr/>
        </p:nvSpPr>
        <p:spPr>
          <a:xfrm>
            <a:off x="1981200" y="5981700"/>
            <a:ext cx="14706600" cy="2590966"/>
          </a:xfrm>
          <a:prstGeom prst="rect">
            <a:avLst/>
          </a:prstGeom>
        </p:spPr>
        <p:txBody>
          <a:bodyPr wrap="square" lIns="0" tIns="0" rIns="0" bIns="0" rtlCol="0" anchor="t">
            <a:spAutoFit/>
          </a:bodyPr>
          <a:lstStyle/>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Switch </a:t>
            </a:r>
            <a:r>
              <a:rPr lang="en-US" sz="3200" dirty="0" err="1">
                <a:solidFill>
                  <a:schemeClr val="bg1"/>
                </a:solidFill>
                <a:latin typeface="Quicksand"/>
                <a:ea typeface="Quicksand"/>
                <a:cs typeface="Quicksand"/>
                <a:sym typeface="Quicksand"/>
              </a:rPr>
              <a:t>phụ</a:t>
            </a:r>
            <a:r>
              <a:rPr lang="en-US" sz="3200" dirty="0">
                <a:solidFill>
                  <a:schemeClr val="bg1"/>
                </a:solidFill>
                <a:latin typeface="Quicksand"/>
                <a:ea typeface="Quicksand"/>
                <a:cs typeface="Quicksand"/>
                <a:sym typeface="Quicksand"/>
              </a:rPr>
              <a:t>: 2950T-24-Switch (Switch-T1, Switch-T2, Switch-T3).</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Access Point: Access Point-PT (AP-T1, AP-T2, AP-T3).</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9 PC-PT: </a:t>
            </a:r>
            <a:r>
              <a:rPr lang="en-US" sz="3200" dirty="0" err="1">
                <a:solidFill>
                  <a:schemeClr val="bg1"/>
                </a:solidFill>
                <a:latin typeface="Quicksand"/>
                <a:ea typeface="Quicksand"/>
                <a:cs typeface="Quicksand"/>
                <a:sym typeface="Quicksand"/>
              </a:rPr>
              <a:t>Máy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tính</a:t>
            </a:r>
            <a:r>
              <a:rPr lang="en-US" sz="3200" dirty="0">
                <a:solidFill>
                  <a:schemeClr val="bg1"/>
                </a:solidFill>
                <a:latin typeface="Quicksand"/>
                <a:ea typeface="Quicksand"/>
                <a:cs typeface="Quicksand"/>
                <a:sym typeface="Quicksand"/>
              </a:rPr>
              <a:t> (PC1-T1 </a:t>
            </a:r>
            <a:r>
              <a:rPr lang="en-US" sz="3200" dirty="0" err="1">
                <a:solidFill>
                  <a:schemeClr val="bg1"/>
                </a:solidFill>
                <a:latin typeface="Quicksand"/>
                <a:ea typeface="Quicksand"/>
                <a:cs typeface="Quicksand"/>
                <a:sym typeface="Quicksand"/>
              </a:rPr>
              <a:t>đến</a:t>
            </a:r>
            <a:r>
              <a:rPr lang="en-US" sz="3200" dirty="0">
                <a:solidFill>
                  <a:schemeClr val="bg1"/>
                </a:solidFill>
                <a:latin typeface="Quicksand"/>
                <a:ea typeface="Quicksand"/>
                <a:cs typeface="Quicksand"/>
                <a:sym typeface="Quicksand"/>
              </a:rPr>
              <a:t> PC9-T1, v.v.).</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9 Smartphone-PT: </a:t>
            </a:r>
            <a:r>
              <a:rPr lang="en-US" sz="3200" dirty="0" err="1">
                <a:solidFill>
                  <a:schemeClr val="bg1"/>
                </a:solidFill>
                <a:latin typeface="Quicksand"/>
                <a:ea typeface="Quicksand"/>
                <a:cs typeface="Quicksand"/>
                <a:sym typeface="Quicksand"/>
              </a:rPr>
              <a:t>Điện</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thoại</a:t>
            </a:r>
            <a:r>
              <a:rPr lang="en-US" sz="3200" dirty="0">
                <a:solidFill>
                  <a:schemeClr val="bg1"/>
                </a:solidFill>
                <a:latin typeface="Quicksand"/>
                <a:ea typeface="Quicksand"/>
                <a:cs typeface="Quicksand"/>
                <a:sym typeface="Quicksand"/>
              </a:rPr>
              <a:t> (Smartphone1-T1 </a:t>
            </a:r>
            <a:r>
              <a:rPr lang="en-US" sz="3200" dirty="0" err="1">
                <a:solidFill>
                  <a:schemeClr val="bg1"/>
                </a:solidFill>
                <a:latin typeface="Quicksand"/>
                <a:ea typeface="Quicksand"/>
                <a:cs typeface="Quicksand"/>
                <a:sym typeface="Quicksand"/>
              </a:rPr>
              <a:t>đến</a:t>
            </a:r>
            <a:r>
              <a:rPr lang="en-US" sz="3200" dirty="0">
                <a:solidFill>
                  <a:schemeClr val="bg1"/>
                </a:solidFill>
                <a:latin typeface="Quicksand"/>
                <a:ea typeface="Quicksand"/>
                <a:cs typeface="Quicksand"/>
                <a:sym typeface="Quicksand"/>
              </a:rPr>
              <a:t> Smartphone9-T1, v.v.), </a:t>
            </a:r>
          </a:p>
          <a:p>
            <a:pPr marL="518160" lvl="1" indent="-259080" algn="l">
              <a:lnSpc>
                <a:spcPts val="4079"/>
              </a:lnSpc>
              <a:buFont typeface="Arial"/>
              <a:buChar char="•"/>
            </a:pPr>
            <a:endParaRPr lang="en-US" sz="3200" dirty="0">
              <a:solidFill>
                <a:schemeClr val="bg1"/>
              </a:solidFill>
              <a:latin typeface="Quicksand"/>
              <a:ea typeface="Quicksand"/>
              <a:cs typeface="Quicksand"/>
              <a:sym typeface="Quicksand"/>
            </a:endParaRPr>
          </a:p>
        </p:txBody>
      </p:sp>
      <p:sp>
        <p:nvSpPr>
          <p:cNvPr id="47" name="TextBox 8">
            <a:extLst>
              <a:ext uri="{FF2B5EF4-FFF2-40B4-BE49-F238E27FC236}">
                <a16:creationId xmlns:a16="http://schemas.microsoft.com/office/drawing/2014/main" id="{DA2DCE94-AB21-7120-3258-4FED1E32243F}"/>
              </a:ext>
            </a:extLst>
          </p:cNvPr>
          <p:cNvSpPr txBox="1"/>
          <p:nvPr/>
        </p:nvSpPr>
        <p:spPr>
          <a:xfrm>
            <a:off x="1828800" y="3238500"/>
            <a:ext cx="12649200" cy="2065181"/>
          </a:xfrm>
          <a:prstGeom prst="rect">
            <a:avLst/>
          </a:prstGeom>
        </p:spPr>
        <p:txBody>
          <a:bodyPr wrap="square" lIns="0" tIns="0" rIns="0" bIns="0" rtlCol="0" anchor="t">
            <a:spAutoFit/>
          </a:bodyPr>
          <a:lstStyle/>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Router: Cisco 2911 (Router-T1).</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Switch chính: 2950T-24-Switch (Switch-Chinh).</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2 Server-PT: File Server (chia sẻ file), NAS (sao lưu dữ liệu).</a:t>
            </a:r>
          </a:p>
          <a:p>
            <a:pPr marL="518160" lvl="1" indent="-259080" algn="l">
              <a:lnSpc>
                <a:spcPts val="4079"/>
              </a:lnSpc>
              <a:buFont typeface="Arial"/>
              <a:buChar char="•"/>
            </a:pPr>
            <a:endParaRPr lang="en-US" sz="3200" dirty="0">
              <a:solidFill>
                <a:schemeClr val="bg1"/>
              </a:solidFill>
              <a:latin typeface="Quicksand"/>
              <a:ea typeface="Quicksand"/>
              <a:cs typeface="Quicksand"/>
              <a:sym typeface="Quicksand"/>
            </a:endParaRPr>
          </a:p>
        </p:txBody>
      </p:sp>
      <p:grpSp>
        <p:nvGrpSpPr>
          <p:cNvPr id="48" name="Group 16">
            <a:extLst>
              <a:ext uri="{FF2B5EF4-FFF2-40B4-BE49-F238E27FC236}">
                <a16:creationId xmlns:a16="http://schemas.microsoft.com/office/drawing/2014/main" id="{74C5A3EC-C489-C8CD-EC02-7F24E8A0DCF1}"/>
              </a:ext>
            </a:extLst>
          </p:cNvPr>
          <p:cNvGrpSpPr/>
          <p:nvPr/>
        </p:nvGrpSpPr>
        <p:grpSpPr>
          <a:xfrm>
            <a:off x="0" y="1714500"/>
            <a:ext cx="3733800" cy="897724"/>
            <a:chOff x="0" y="0"/>
            <a:chExt cx="706025" cy="236438"/>
          </a:xfrm>
        </p:grpSpPr>
        <p:sp>
          <p:nvSpPr>
            <p:cNvPr id="49" name="Freeform 17">
              <a:extLst>
                <a:ext uri="{FF2B5EF4-FFF2-40B4-BE49-F238E27FC236}">
                  <a16:creationId xmlns:a16="http://schemas.microsoft.com/office/drawing/2014/main" id="{F7B28882-34A5-AAF1-CE5F-CF36818435D4}"/>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50" name="TextBox 18">
              <a:extLst>
                <a:ext uri="{FF2B5EF4-FFF2-40B4-BE49-F238E27FC236}">
                  <a16:creationId xmlns:a16="http://schemas.microsoft.com/office/drawing/2014/main" id="{9AD76B11-3040-113C-BEF2-8C742A8FD6D4}"/>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56" name="TextBox 11">
            <a:extLst>
              <a:ext uri="{FF2B5EF4-FFF2-40B4-BE49-F238E27FC236}">
                <a16:creationId xmlns:a16="http://schemas.microsoft.com/office/drawing/2014/main" id="{76BD14C3-5C4C-160F-BF5D-A6A3CCFEB00B}"/>
              </a:ext>
            </a:extLst>
          </p:cNvPr>
          <p:cNvSpPr txBox="1"/>
          <p:nvPr/>
        </p:nvSpPr>
        <p:spPr>
          <a:xfrm>
            <a:off x="1600200" y="18669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u="sng" dirty="0">
                <a:solidFill>
                  <a:schemeClr val="bg1"/>
                </a:solidFill>
                <a:latin typeface="Quicksand Bold"/>
                <a:ea typeface="Quicksand Bold"/>
                <a:cs typeface="Quicksand Bold"/>
                <a:sym typeface="Quicksand Bold"/>
              </a:rPr>
              <a:t>Thiết bị</a:t>
            </a:r>
            <a:r>
              <a:rPr lang="en-US" sz="3200" b="1" u="sng" dirty="0">
                <a:solidFill>
                  <a:schemeClr val="bg1"/>
                </a:solidFill>
                <a:latin typeface="Quicksand Bold"/>
                <a:ea typeface="Quicksand Bold"/>
                <a:cs typeface="Quicksand Bold"/>
                <a:sym typeface="Quicksand Bold"/>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E64E6400-E2A4-10A6-4A7C-7BCD071E96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E29C52-4645-35E9-6858-0D83A8F30CD1}"/>
              </a:ext>
            </a:extLst>
          </p:cNvPr>
          <p:cNvSpPr/>
          <p:nvPr/>
        </p:nvSpPr>
        <p:spPr>
          <a:xfrm flipH="1">
            <a:off x="-1371600" y="-17145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8E8DF78C-A201-84F7-9664-A118C612A06A}"/>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1C50CBF3-4DE6-0A1D-6B52-D7AF47A5E1F0}"/>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665032BC-DD65-3561-2950-F2741B73F9CC}"/>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84E64AC9-005E-5AC6-66F0-C56DA60CC587}"/>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547D6D2D-19DA-F8CA-D8ED-40FDBAD1F643}"/>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F66B6129-6196-8403-4297-2E71D1E300F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1DA546E9-B20B-6BC6-E1E2-D6DE0A7A269E}"/>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A7E52A81-BDD3-4B28-2241-E273295E12A5}"/>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19D547D8-7FF7-DDDB-2F52-D9D899F512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93D4A9E7-823B-38E4-A59B-F0901C4CCAF7}"/>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6405296C-13CA-E28C-27BF-E20E139039A7}"/>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34015940-2F57-6A91-51DA-68FC16095A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ACFA7864-4F1D-B30D-23C9-6D4B283A99FA}"/>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131EB6C3-F3DA-22FA-C5BF-3F51F23EF0AF}"/>
              </a:ext>
            </a:extLst>
          </p:cNvPr>
          <p:cNvGrpSpPr/>
          <p:nvPr/>
        </p:nvGrpSpPr>
        <p:grpSpPr>
          <a:xfrm>
            <a:off x="533400" y="419100"/>
            <a:ext cx="15414171" cy="1126324"/>
            <a:chOff x="0" y="0"/>
            <a:chExt cx="706025" cy="236438"/>
          </a:xfrm>
        </p:grpSpPr>
        <p:sp>
          <p:nvSpPr>
            <p:cNvPr id="34" name="Freeform 12">
              <a:extLst>
                <a:ext uri="{FF2B5EF4-FFF2-40B4-BE49-F238E27FC236}">
                  <a16:creationId xmlns:a16="http://schemas.microsoft.com/office/drawing/2014/main" id="{2EC5BD99-8DD8-E919-920C-C8A16EF28563}"/>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9E50F930-C1A0-7505-E497-02AB11C06870}"/>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Rectangle: Rounded Corners 36">
            <a:extLst>
              <a:ext uri="{FF2B5EF4-FFF2-40B4-BE49-F238E27FC236}">
                <a16:creationId xmlns:a16="http://schemas.microsoft.com/office/drawing/2014/main" id="{02963D10-7E40-0684-97C5-76303AE5D6C5}"/>
              </a:ext>
            </a:extLst>
          </p:cNvPr>
          <p:cNvSpPr/>
          <p:nvPr/>
        </p:nvSpPr>
        <p:spPr>
          <a:xfrm>
            <a:off x="4191000" y="2705100"/>
            <a:ext cx="10820400" cy="65532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up 16">
            <a:extLst>
              <a:ext uri="{FF2B5EF4-FFF2-40B4-BE49-F238E27FC236}">
                <a16:creationId xmlns:a16="http://schemas.microsoft.com/office/drawing/2014/main" id="{C0452ECC-56B8-9E04-354C-422B4A1CCF47}"/>
              </a:ext>
            </a:extLst>
          </p:cNvPr>
          <p:cNvGrpSpPr/>
          <p:nvPr/>
        </p:nvGrpSpPr>
        <p:grpSpPr>
          <a:xfrm>
            <a:off x="0" y="1638300"/>
            <a:ext cx="4191000" cy="1676400"/>
            <a:chOff x="0" y="0"/>
            <a:chExt cx="706025" cy="236438"/>
          </a:xfrm>
        </p:grpSpPr>
        <p:sp>
          <p:nvSpPr>
            <p:cNvPr id="7" name="Freeform 17">
              <a:extLst>
                <a:ext uri="{FF2B5EF4-FFF2-40B4-BE49-F238E27FC236}">
                  <a16:creationId xmlns:a16="http://schemas.microsoft.com/office/drawing/2014/main" id="{5F73E9FD-27BB-191A-29AD-01420AF1705A}"/>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8" name="TextBox 18">
              <a:extLst>
                <a:ext uri="{FF2B5EF4-FFF2-40B4-BE49-F238E27FC236}">
                  <a16:creationId xmlns:a16="http://schemas.microsoft.com/office/drawing/2014/main" id="{DBECF86C-04CA-4944-9FEC-F670FA9D2B97}"/>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8">
            <a:extLst>
              <a:ext uri="{FF2B5EF4-FFF2-40B4-BE49-F238E27FC236}">
                <a16:creationId xmlns:a16="http://schemas.microsoft.com/office/drawing/2014/main" id="{C8E4E686-2EB3-5E7A-ACB0-2AA5979E9D89}"/>
              </a:ext>
            </a:extLst>
          </p:cNvPr>
          <p:cNvSpPr txBox="1"/>
          <p:nvPr/>
        </p:nvSpPr>
        <p:spPr>
          <a:xfrm>
            <a:off x="990600" y="419100"/>
            <a:ext cx="13068300" cy="1052532"/>
          </a:xfrm>
          <a:prstGeom prst="rect">
            <a:avLst/>
          </a:prstGeom>
        </p:spPr>
        <p:txBody>
          <a:bodyPr wrap="square" lIns="0" tIns="0" rIns="0" bIns="0" rtlCol="0" anchor="t">
            <a:spAutoFit/>
          </a:bodyPr>
          <a:lstStyle/>
          <a:p>
            <a:pPr marL="0" lvl="0" indent="0" algn="l">
              <a:lnSpc>
                <a:spcPts val="8959"/>
              </a:lnSpc>
              <a:spcBef>
                <a:spcPct val="0"/>
              </a:spcBef>
            </a:pPr>
            <a:r>
              <a:rPr lang="vi-VN" sz="5400" b="1" i="1" dirty="0">
                <a:solidFill>
                  <a:schemeClr val="bg1"/>
                </a:solidFill>
                <a:latin typeface="Cormorant Garamond Bold Italics"/>
                <a:ea typeface="Cormorant Garamond Bold Italics"/>
                <a:cs typeface="Cormorant Garamond Bold Italics"/>
                <a:sym typeface="Cormorant Garamond Bold Italics"/>
              </a:rPr>
              <a:t>Sơ đồ mạng Cisco Packet Tracer</a:t>
            </a:r>
            <a:endParaRPr lang="en-US" sz="5400" b="1" i="1" dirty="0">
              <a:solidFill>
                <a:schemeClr val="bg1"/>
              </a:solidFill>
              <a:latin typeface="Cormorant Garamond Bold Italics"/>
              <a:ea typeface="Cormorant Garamond Bold Italics"/>
              <a:cs typeface="Cormorant Garamond Bold Italics"/>
              <a:sym typeface="Cormorant Garamond Bold Italics"/>
            </a:endParaRPr>
          </a:p>
        </p:txBody>
      </p:sp>
      <p:sp>
        <p:nvSpPr>
          <p:cNvPr id="5" name="TextBox 10">
            <a:extLst>
              <a:ext uri="{FF2B5EF4-FFF2-40B4-BE49-F238E27FC236}">
                <a16:creationId xmlns:a16="http://schemas.microsoft.com/office/drawing/2014/main" id="{83922A94-006E-7E74-B7C4-1B3B217B5802}"/>
              </a:ext>
            </a:extLst>
          </p:cNvPr>
          <p:cNvSpPr txBox="1"/>
          <p:nvPr/>
        </p:nvSpPr>
        <p:spPr>
          <a:xfrm>
            <a:off x="685800" y="2171700"/>
            <a:ext cx="693806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Tủ rack</a:t>
            </a:r>
            <a:r>
              <a:rPr lang="en-US" sz="3200" b="1" dirty="0">
                <a:solidFill>
                  <a:schemeClr val="bg1"/>
                </a:solidFill>
                <a:latin typeface="Quicksand Bold"/>
                <a:ea typeface="Quicksand Bold"/>
                <a:cs typeface="Quicksand Bold"/>
                <a:sym typeface="Quicksand Bold"/>
              </a:rPr>
              <a:t> (</a:t>
            </a:r>
            <a:r>
              <a:rPr lang="en-US" sz="3200" b="1" dirty="0" err="1">
                <a:solidFill>
                  <a:schemeClr val="bg1"/>
                </a:solidFill>
                <a:latin typeface="Quicksand Bold"/>
                <a:ea typeface="Quicksand Bold"/>
                <a:cs typeface="Quicksand Bold"/>
                <a:sym typeface="Quicksand Bold"/>
              </a:rPr>
              <a:t>Tầng</a:t>
            </a:r>
            <a:r>
              <a:rPr lang="en-US" sz="3200" b="1" dirty="0">
                <a:solidFill>
                  <a:schemeClr val="bg1"/>
                </a:solidFill>
                <a:latin typeface="Quicksand Bold"/>
                <a:ea typeface="Quicksand Bold"/>
                <a:cs typeface="Quicksand Bold"/>
                <a:sym typeface="Quicksand Bold"/>
              </a:rPr>
              <a:t> 1 ):</a:t>
            </a:r>
          </a:p>
        </p:txBody>
      </p:sp>
    </p:spTree>
    <p:extLst>
      <p:ext uri="{BB962C8B-B14F-4D97-AF65-F5344CB8AC3E}">
        <p14:creationId xmlns:p14="http://schemas.microsoft.com/office/powerpoint/2010/main" val="1422152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7064A17A-CE2B-4C73-E3B1-530314771D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832DF2-7144-8078-F2A2-1A9482144314}"/>
              </a:ext>
            </a:extLst>
          </p:cNvPr>
          <p:cNvSpPr/>
          <p:nvPr/>
        </p:nvSpPr>
        <p:spPr>
          <a:xfrm flipH="1">
            <a:off x="-1371600" y="-17145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95ED60F8-FE91-B016-45C1-0C23E5F9BBE2}"/>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6D326F45-F14D-E568-718C-D3148AC6338D}"/>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A0F51E36-B810-36C9-8DF2-20414F762661}"/>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D7CE484C-3636-5642-C1D4-3BBF6F3B454D}"/>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218A541B-8B39-FDEC-5E73-D805A6251E67}"/>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CC84EA66-1F59-99A1-BC2C-034DE80BC4A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3E9BFB11-E9D5-4FFF-5A11-50701F0B9D5A}"/>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06288247-B5AA-6814-F1C7-1EFD084F504C}"/>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8AFED598-0BFF-7A3A-D4B6-E2DEBC3FE0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BAAA228A-AB5E-7EB3-0FDB-072C7848808E}"/>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281AE05B-132F-AB88-6C50-B39C77FB4968}"/>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BD5BC545-0F07-BF4A-5D5B-884BF3F7507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5891BD9A-BF5C-5ECE-AAA6-2DCDFAF0909F}"/>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A5A69285-B347-7F65-97DE-C05FDE0EA504}"/>
              </a:ext>
            </a:extLst>
          </p:cNvPr>
          <p:cNvGrpSpPr/>
          <p:nvPr/>
        </p:nvGrpSpPr>
        <p:grpSpPr>
          <a:xfrm>
            <a:off x="533400" y="419100"/>
            <a:ext cx="15414171" cy="1126324"/>
            <a:chOff x="0" y="0"/>
            <a:chExt cx="706025" cy="236438"/>
          </a:xfrm>
        </p:grpSpPr>
        <p:sp>
          <p:nvSpPr>
            <p:cNvPr id="34" name="Freeform 12">
              <a:extLst>
                <a:ext uri="{FF2B5EF4-FFF2-40B4-BE49-F238E27FC236}">
                  <a16:creationId xmlns:a16="http://schemas.microsoft.com/office/drawing/2014/main" id="{4D4E927E-B5FF-0738-CBC2-746BA7FF8E9A}"/>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C66C3CF6-2DBD-5CF4-AF0E-8D9A336293D9}"/>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Rectangle: Rounded Corners 36">
            <a:extLst>
              <a:ext uri="{FF2B5EF4-FFF2-40B4-BE49-F238E27FC236}">
                <a16:creationId xmlns:a16="http://schemas.microsoft.com/office/drawing/2014/main" id="{EE3E4C69-171B-23F0-04B7-F1502FCA8FC3}"/>
              </a:ext>
            </a:extLst>
          </p:cNvPr>
          <p:cNvSpPr/>
          <p:nvPr/>
        </p:nvSpPr>
        <p:spPr>
          <a:xfrm>
            <a:off x="4114800" y="2705100"/>
            <a:ext cx="10820400" cy="65532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up 16">
            <a:extLst>
              <a:ext uri="{FF2B5EF4-FFF2-40B4-BE49-F238E27FC236}">
                <a16:creationId xmlns:a16="http://schemas.microsoft.com/office/drawing/2014/main" id="{373651CD-88D4-4A4A-2889-F48CD7E1277A}"/>
              </a:ext>
            </a:extLst>
          </p:cNvPr>
          <p:cNvGrpSpPr/>
          <p:nvPr/>
        </p:nvGrpSpPr>
        <p:grpSpPr>
          <a:xfrm>
            <a:off x="-19291" y="1503231"/>
            <a:ext cx="4210292" cy="1811469"/>
            <a:chOff x="0" y="-19050"/>
            <a:chExt cx="709275" cy="255488"/>
          </a:xfrm>
        </p:grpSpPr>
        <p:sp>
          <p:nvSpPr>
            <p:cNvPr id="7" name="Freeform 17">
              <a:extLst>
                <a:ext uri="{FF2B5EF4-FFF2-40B4-BE49-F238E27FC236}">
                  <a16:creationId xmlns:a16="http://schemas.microsoft.com/office/drawing/2014/main" id="{F2D8096D-9CE0-C145-97CB-9222A0D5B40F}"/>
                </a:ext>
              </a:extLst>
            </p:cNvPr>
            <p:cNvSpPr/>
            <p:nvPr/>
          </p:nvSpPr>
          <p:spPr>
            <a:xfrm>
              <a:off x="325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8" name="TextBox 18">
              <a:extLst>
                <a:ext uri="{FF2B5EF4-FFF2-40B4-BE49-F238E27FC236}">
                  <a16:creationId xmlns:a16="http://schemas.microsoft.com/office/drawing/2014/main" id="{335FD38F-8422-AADE-63DF-0F88DF582343}"/>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8">
            <a:extLst>
              <a:ext uri="{FF2B5EF4-FFF2-40B4-BE49-F238E27FC236}">
                <a16:creationId xmlns:a16="http://schemas.microsoft.com/office/drawing/2014/main" id="{EABFCB3D-C47C-2748-B4EE-5FC84D0E7345}"/>
              </a:ext>
            </a:extLst>
          </p:cNvPr>
          <p:cNvSpPr txBox="1"/>
          <p:nvPr/>
        </p:nvSpPr>
        <p:spPr>
          <a:xfrm>
            <a:off x="990600" y="419100"/>
            <a:ext cx="13068300" cy="1052532"/>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Sơ đồ mạng Cisco Packet Tracer</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5" name="TextBox 10">
            <a:extLst>
              <a:ext uri="{FF2B5EF4-FFF2-40B4-BE49-F238E27FC236}">
                <a16:creationId xmlns:a16="http://schemas.microsoft.com/office/drawing/2014/main" id="{195FE008-4B06-CF6E-EB05-49C68BA3D21C}"/>
              </a:ext>
            </a:extLst>
          </p:cNvPr>
          <p:cNvSpPr txBox="1"/>
          <p:nvPr/>
        </p:nvSpPr>
        <p:spPr>
          <a:xfrm>
            <a:off x="1295400" y="2171700"/>
            <a:ext cx="6938067" cy="468590"/>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white"/>
                </a:solidFill>
                <a:effectLst/>
                <a:uLnTx/>
                <a:uFillTx/>
                <a:latin typeface="Quicksand Bold"/>
                <a:ea typeface="Quicksand Bold"/>
                <a:cs typeface="Quicksand Bold"/>
                <a:sym typeface="Quicksand Bold"/>
              </a:rPr>
              <a:t>Tầng</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 1 : </a:t>
            </a:r>
          </a:p>
        </p:txBody>
      </p:sp>
    </p:spTree>
    <p:extLst>
      <p:ext uri="{BB962C8B-B14F-4D97-AF65-F5344CB8AC3E}">
        <p14:creationId xmlns:p14="http://schemas.microsoft.com/office/powerpoint/2010/main" val="3974033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207B5DF1-6511-C4F0-DD23-93686F7119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AF25C9-D380-66FF-91BD-FEB5DE431F95}"/>
              </a:ext>
            </a:extLst>
          </p:cNvPr>
          <p:cNvSpPr/>
          <p:nvPr/>
        </p:nvSpPr>
        <p:spPr>
          <a:xfrm flipH="1">
            <a:off x="-1371600" y="-17145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567FF7E0-EF69-73EB-9B8C-8F7798502EBA}"/>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552BEE4C-0785-BD8B-3E05-28D2E83DDF3E}"/>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778134D7-AE80-1A4E-D25B-1B2610743529}"/>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735C6CA7-AC77-CC81-FE17-994572C1CBEE}"/>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B883ED73-5D97-B175-E326-E1C019B540D8}"/>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6DD10F6C-AC32-E813-31A8-9B26A65C42C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B9EC4E0B-23D4-4EDB-40E6-B2F997809D5A}"/>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E1791D1D-090B-532E-EC14-1E32FD708A59}"/>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98F81A3E-9ACD-141B-CB24-16213091ABC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AB450C6D-8E81-9E2D-68A0-7E7AAC0A5A42}"/>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6384CE61-9F28-1F84-973A-5551634B9E31}"/>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5DC86AF4-396B-3C78-8090-8669323BA82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201773DB-C153-ADF9-331B-DF4E80ED2EF5}"/>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969ECE0F-CC00-BBD3-7513-64337E5215B0}"/>
              </a:ext>
            </a:extLst>
          </p:cNvPr>
          <p:cNvGrpSpPr/>
          <p:nvPr/>
        </p:nvGrpSpPr>
        <p:grpSpPr>
          <a:xfrm>
            <a:off x="533400" y="419100"/>
            <a:ext cx="15414171" cy="1126324"/>
            <a:chOff x="0" y="0"/>
            <a:chExt cx="706025" cy="236438"/>
          </a:xfrm>
        </p:grpSpPr>
        <p:sp>
          <p:nvSpPr>
            <p:cNvPr id="34" name="Freeform 12">
              <a:extLst>
                <a:ext uri="{FF2B5EF4-FFF2-40B4-BE49-F238E27FC236}">
                  <a16:creationId xmlns:a16="http://schemas.microsoft.com/office/drawing/2014/main" id="{EBCDB623-EEF9-9AE7-ED08-276E798CF6E4}"/>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963F75C3-FEEA-AC47-D039-AF4705606929}"/>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Rectangle: Rounded Corners 36">
            <a:extLst>
              <a:ext uri="{FF2B5EF4-FFF2-40B4-BE49-F238E27FC236}">
                <a16:creationId xmlns:a16="http://schemas.microsoft.com/office/drawing/2014/main" id="{18D4797A-1967-4C3A-567E-6D33495487FC}"/>
              </a:ext>
            </a:extLst>
          </p:cNvPr>
          <p:cNvSpPr/>
          <p:nvPr/>
        </p:nvSpPr>
        <p:spPr>
          <a:xfrm>
            <a:off x="4191000" y="2705100"/>
            <a:ext cx="10820400" cy="65532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up 16">
            <a:extLst>
              <a:ext uri="{FF2B5EF4-FFF2-40B4-BE49-F238E27FC236}">
                <a16:creationId xmlns:a16="http://schemas.microsoft.com/office/drawing/2014/main" id="{8FE7C866-31DA-55AD-260F-5DC6F868472B}"/>
              </a:ext>
            </a:extLst>
          </p:cNvPr>
          <p:cNvGrpSpPr/>
          <p:nvPr/>
        </p:nvGrpSpPr>
        <p:grpSpPr>
          <a:xfrm>
            <a:off x="0" y="1638300"/>
            <a:ext cx="4191000" cy="1676400"/>
            <a:chOff x="0" y="0"/>
            <a:chExt cx="706025" cy="236438"/>
          </a:xfrm>
        </p:grpSpPr>
        <p:sp>
          <p:nvSpPr>
            <p:cNvPr id="7" name="Freeform 17">
              <a:extLst>
                <a:ext uri="{FF2B5EF4-FFF2-40B4-BE49-F238E27FC236}">
                  <a16:creationId xmlns:a16="http://schemas.microsoft.com/office/drawing/2014/main" id="{0C9FE198-86C2-1B33-25A5-4ACFEF3DD96A}"/>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8" name="TextBox 18">
              <a:extLst>
                <a:ext uri="{FF2B5EF4-FFF2-40B4-BE49-F238E27FC236}">
                  <a16:creationId xmlns:a16="http://schemas.microsoft.com/office/drawing/2014/main" id="{F6614FE1-9F3E-0586-85A1-0249DBA477B7}"/>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8">
            <a:extLst>
              <a:ext uri="{FF2B5EF4-FFF2-40B4-BE49-F238E27FC236}">
                <a16:creationId xmlns:a16="http://schemas.microsoft.com/office/drawing/2014/main" id="{93134964-48AE-2E15-2373-BB9387F13424}"/>
              </a:ext>
            </a:extLst>
          </p:cNvPr>
          <p:cNvSpPr txBox="1"/>
          <p:nvPr/>
        </p:nvSpPr>
        <p:spPr>
          <a:xfrm>
            <a:off x="990600" y="419100"/>
            <a:ext cx="13068300" cy="1052532"/>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Sơ đồ mạng Cisco Packet Tracer</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5" name="TextBox 10">
            <a:extLst>
              <a:ext uri="{FF2B5EF4-FFF2-40B4-BE49-F238E27FC236}">
                <a16:creationId xmlns:a16="http://schemas.microsoft.com/office/drawing/2014/main" id="{40217A75-0092-E362-EFE6-411154BC5C6F}"/>
              </a:ext>
            </a:extLst>
          </p:cNvPr>
          <p:cNvSpPr txBox="1"/>
          <p:nvPr/>
        </p:nvSpPr>
        <p:spPr>
          <a:xfrm>
            <a:off x="1295400" y="2171700"/>
            <a:ext cx="6938067" cy="468590"/>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white"/>
                </a:solidFill>
                <a:effectLst/>
                <a:uLnTx/>
                <a:uFillTx/>
                <a:latin typeface="Quicksand Bold"/>
                <a:ea typeface="Quicksand Bold"/>
                <a:cs typeface="Quicksand Bold"/>
                <a:sym typeface="Quicksand Bold"/>
              </a:rPr>
              <a:t>Tầng</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 </a:t>
            </a:r>
            <a:r>
              <a:rPr lang="en-US" sz="3200" b="1" dirty="0">
                <a:solidFill>
                  <a:prstClr val="white"/>
                </a:solidFill>
                <a:latin typeface="Quicksand Bold"/>
                <a:ea typeface="Quicksand Bold"/>
                <a:cs typeface="Quicksand Bold"/>
                <a:sym typeface="Quicksand Bold"/>
              </a:rPr>
              <a:t>2</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 :</a:t>
            </a:r>
          </a:p>
        </p:txBody>
      </p:sp>
    </p:spTree>
    <p:extLst>
      <p:ext uri="{BB962C8B-B14F-4D97-AF65-F5344CB8AC3E}">
        <p14:creationId xmlns:p14="http://schemas.microsoft.com/office/powerpoint/2010/main" val="3289853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778A312B-71B1-7EAA-A154-FC722BDB42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BD2B21-64FA-726A-FBA5-CD0B6D73346C}"/>
              </a:ext>
            </a:extLst>
          </p:cNvPr>
          <p:cNvSpPr/>
          <p:nvPr/>
        </p:nvSpPr>
        <p:spPr>
          <a:xfrm flipH="1">
            <a:off x="-1371600" y="-17145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8F77F33F-7288-C833-E750-52554E0C70DF}"/>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CBB50CFB-7B46-58CD-6D4B-8882E8872F16}"/>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55F310EF-BA19-0B2E-D049-24501A54E98C}"/>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CA4CFEEC-D47E-F517-94C9-6839A868F111}"/>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44D925DF-0374-D82C-DF0E-7927B1E3839D}"/>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83504333-6F16-0546-8C24-9FE9E7D8E2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8E98A1A0-DB4C-D87C-1678-6BDF01C7C734}"/>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3B7D75EF-A007-043B-2ECD-FC2682ED3915}"/>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93F1358F-0D6F-860B-DAFF-058562EB006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EAA608FC-86A0-8741-8A70-108D62398B2C}"/>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CE953021-E43C-3E63-7F4F-6C7853BDD057}"/>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09BDF720-6961-B33F-87E7-B4FEE3F8C4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31B62E31-15A0-F59B-8DA7-D9BF4316F873}"/>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FEF5A471-49FC-E8D4-F93B-73419F7F68F2}"/>
              </a:ext>
            </a:extLst>
          </p:cNvPr>
          <p:cNvGrpSpPr/>
          <p:nvPr/>
        </p:nvGrpSpPr>
        <p:grpSpPr>
          <a:xfrm>
            <a:off x="533400" y="419100"/>
            <a:ext cx="15414171" cy="1126324"/>
            <a:chOff x="0" y="0"/>
            <a:chExt cx="706025" cy="236438"/>
          </a:xfrm>
        </p:grpSpPr>
        <p:sp>
          <p:nvSpPr>
            <p:cNvPr id="34" name="Freeform 12">
              <a:extLst>
                <a:ext uri="{FF2B5EF4-FFF2-40B4-BE49-F238E27FC236}">
                  <a16:creationId xmlns:a16="http://schemas.microsoft.com/office/drawing/2014/main" id="{4846E8FA-475C-DAD5-C92F-D597B712F50D}"/>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7FAC058A-7917-542F-B9C8-1657023D4FD6}"/>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Rectangle: Rounded Corners 36">
            <a:extLst>
              <a:ext uri="{FF2B5EF4-FFF2-40B4-BE49-F238E27FC236}">
                <a16:creationId xmlns:a16="http://schemas.microsoft.com/office/drawing/2014/main" id="{9C8AED4E-7398-02EB-8AEB-A39A46AFAE24}"/>
              </a:ext>
            </a:extLst>
          </p:cNvPr>
          <p:cNvSpPr/>
          <p:nvPr/>
        </p:nvSpPr>
        <p:spPr>
          <a:xfrm>
            <a:off x="4191000" y="2705100"/>
            <a:ext cx="10820400" cy="65532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up 16">
            <a:extLst>
              <a:ext uri="{FF2B5EF4-FFF2-40B4-BE49-F238E27FC236}">
                <a16:creationId xmlns:a16="http://schemas.microsoft.com/office/drawing/2014/main" id="{442067B8-4C42-6AE3-8366-31B9541D8017}"/>
              </a:ext>
            </a:extLst>
          </p:cNvPr>
          <p:cNvGrpSpPr/>
          <p:nvPr/>
        </p:nvGrpSpPr>
        <p:grpSpPr>
          <a:xfrm>
            <a:off x="0" y="1638300"/>
            <a:ext cx="4191000" cy="1676400"/>
            <a:chOff x="0" y="0"/>
            <a:chExt cx="706025" cy="236438"/>
          </a:xfrm>
        </p:grpSpPr>
        <p:sp>
          <p:nvSpPr>
            <p:cNvPr id="7" name="Freeform 17">
              <a:extLst>
                <a:ext uri="{FF2B5EF4-FFF2-40B4-BE49-F238E27FC236}">
                  <a16:creationId xmlns:a16="http://schemas.microsoft.com/office/drawing/2014/main" id="{4E5FFD16-F204-74E1-0E6D-48745824CF34}"/>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8" name="TextBox 18">
              <a:extLst>
                <a:ext uri="{FF2B5EF4-FFF2-40B4-BE49-F238E27FC236}">
                  <a16:creationId xmlns:a16="http://schemas.microsoft.com/office/drawing/2014/main" id="{C5B9B626-4B44-08F7-CEEF-8B5A70F6A433}"/>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8">
            <a:extLst>
              <a:ext uri="{FF2B5EF4-FFF2-40B4-BE49-F238E27FC236}">
                <a16:creationId xmlns:a16="http://schemas.microsoft.com/office/drawing/2014/main" id="{87039B40-8F68-D6FE-6FAC-745EF7D6129A}"/>
              </a:ext>
            </a:extLst>
          </p:cNvPr>
          <p:cNvSpPr txBox="1"/>
          <p:nvPr/>
        </p:nvSpPr>
        <p:spPr>
          <a:xfrm>
            <a:off x="990600" y="419100"/>
            <a:ext cx="13068300" cy="1052532"/>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Sơ đồ mạng Cisco Packet Tracer</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5" name="TextBox 10">
            <a:extLst>
              <a:ext uri="{FF2B5EF4-FFF2-40B4-BE49-F238E27FC236}">
                <a16:creationId xmlns:a16="http://schemas.microsoft.com/office/drawing/2014/main" id="{69B629D7-B8ED-A536-43A3-099C0143D76E}"/>
              </a:ext>
            </a:extLst>
          </p:cNvPr>
          <p:cNvSpPr txBox="1"/>
          <p:nvPr/>
        </p:nvSpPr>
        <p:spPr>
          <a:xfrm>
            <a:off x="1447800" y="2171700"/>
            <a:ext cx="6938067" cy="468590"/>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white"/>
                </a:solidFill>
                <a:effectLst/>
                <a:uLnTx/>
                <a:uFillTx/>
                <a:latin typeface="Quicksand Bold"/>
                <a:ea typeface="Quicksand Bold"/>
                <a:cs typeface="Quicksand Bold"/>
                <a:sym typeface="Quicksand Bold"/>
              </a:rPr>
              <a:t>Tầng</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 3 :</a:t>
            </a:r>
          </a:p>
        </p:txBody>
      </p:sp>
    </p:spTree>
    <p:extLst>
      <p:ext uri="{BB962C8B-B14F-4D97-AF65-F5344CB8AC3E}">
        <p14:creationId xmlns:p14="http://schemas.microsoft.com/office/powerpoint/2010/main" val="1186290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F2126BCD-1857-3CBC-CADC-F4B888D3BE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7E3B7B-2CE0-BFD1-DBDB-5E8181AF7B0B}"/>
              </a:ext>
            </a:extLst>
          </p:cNvPr>
          <p:cNvSpPr/>
          <p:nvPr/>
        </p:nvSpPr>
        <p:spPr>
          <a:xfrm flipH="1">
            <a:off x="-1371600" y="-17145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B2AB3FAC-90C8-3C45-115A-4A9BAA930378}"/>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C041C32E-1A9A-8C0C-CC6C-9EC2821A4202}"/>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E4126E1D-4584-2DE4-B8AF-928AF837AC53}"/>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09D37801-9282-7FA3-7CFF-8FB63833AFBF}"/>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305524C1-359D-4D2D-D1A2-FB23559BCC9E}"/>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7F57E2DD-A780-2B64-A1D2-656648B35E3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344899A7-E73D-B5DB-B721-8FD64480A6A2}"/>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A26E577C-12DF-41F0-0770-D5F88D99BAA8}"/>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301A3AE0-FD39-F50B-3E64-4E1C41BE82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73D6C725-D9A3-3029-0765-611F6AE62B48}"/>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D83F2E71-5260-524A-D24D-65DFAB82A4CE}"/>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908E4B93-5347-B999-907C-7FDFCDCFC0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FE9DF52B-2ACB-8D5F-00E7-AF51836C15A1}"/>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4052A1D4-6B87-D745-EF79-6248EAC69E7D}"/>
              </a:ext>
            </a:extLst>
          </p:cNvPr>
          <p:cNvGrpSpPr/>
          <p:nvPr/>
        </p:nvGrpSpPr>
        <p:grpSpPr>
          <a:xfrm>
            <a:off x="533400" y="419100"/>
            <a:ext cx="15414171" cy="1126324"/>
            <a:chOff x="0" y="0"/>
            <a:chExt cx="706025" cy="236438"/>
          </a:xfrm>
        </p:grpSpPr>
        <p:sp>
          <p:nvSpPr>
            <p:cNvPr id="34" name="Freeform 12">
              <a:extLst>
                <a:ext uri="{FF2B5EF4-FFF2-40B4-BE49-F238E27FC236}">
                  <a16:creationId xmlns:a16="http://schemas.microsoft.com/office/drawing/2014/main" id="{2300F580-739E-154D-4B91-E616CB89CAD0}"/>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27148BC8-E8A0-F7B7-BC9A-78C251CED970}"/>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Rectangle: Rounded Corners 36">
            <a:extLst>
              <a:ext uri="{FF2B5EF4-FFF2-40B4-BE49-F238E27FC236}">
                <a16:creationId xmlns:a16="http://schemas.microsoft.com/office/drawing/2014/main" id="{140B9861-6BF6-6205-47EA-6868F79761FD}"/>
              </a:ext>
            </a:extLst>
          </p:cNvPr>
          <p:cNvSpPr/>
          <p:nvPr/>
        </p:nvSpPr>
        <p:spPr>
          <a:xfrm>
            <a:off x="1752600" y="2781300"/>
            <a:ext cx="14706600" cy="73914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up 16">
            <a:extLst>
              <a:ext uri="{FF2B5EF4-FFF2-40B4-BE49-F238E27FC236}">
                <a16:creationId xmlns:a16="http://schemas.microsoft.com/office/drawing/2014/main" id="{C0AB8715-13EE-5313-E9ED-1ED13F9F76F2}"/>
              </a:ext>
            </a:extLst>
          </p:cNvPr>
          <p:cNvGrpSpPr/>
          <p:nvPr/>
        </p:nvGrpSpPr>
        <p:grpSpPr>
          <a:xfrm>
            <a:off x="0" y="1638300"/>
            <a:ext cx="3657600" cy="1143000"/>
            <a:chOff x="0" y="0"/>
            <a:chExt cx="706025" cy="236438"/>
          </a:xfrm>
        </p:grpSpPr>
        <p:sp>
          <p:nvSpPr>
            <p:cNvPr id="7" name="Freeform 17">
              <a:extLst>
                <a:ext uri="{FF2B5EF4-FFF2-40B4-BE49-F238E27FC236}">
                  <a16:creationId xmlns:a16="http://schemas.microsoft.com/office/drawing/2014/main" id="{59201F1C-22D3-DA41-DE6A-9E34F1D78742}"/>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8" name="TextBox 18">
              <a:extLst>
                <a:ext uri="{FF2B5EF4-FFF2-40B4-BE49-F238E27FC236}">
                  <a16:creationId xmlns:a16="http://schemas.microsoft.com/office/drawing/2014/main" id="{EB9D5917-F14E-B285-5934-771815214422}"/>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8">
            <a:extLst>
              <a:ext uri="{FF2B5EF4-FFF2-40B4-BE49-F238E27FC236}">
                <a16:creationId xmlns:a16="http://schemas.microsoft.com/office/drawing/2014/main" id="{D8D19F73-2EAE-454D-9941-E5E5BD0776FB}"/>
              </a:ext>
            </a:extLst>
          </p:cNvPr>
          <p:cNvSpPr txBox="1"/>
          <p:nvPr/>
        </p:nvSpPr>
        <p:spPr>
          <a:xfrm>
            <a:off x="990600" y="419100"/>
            <a:ext cx="13068300" cy="1052532"/>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Sơ đồ mạng Cisco Packet Tracer</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5" name="TextBox 10">
            <a:extLst>
              <a:ext uri="{FF2B5EF4-FFF2-40B4-BE49-F238E27FC236}">
                <a16:creationId xmlns:a16="http://schemas.microsoft.com/office/drawing/2014/main" id="{7B62117F-A0EF-C707-7B1F-BC44BFC3E4EC}"/>
              </a:ext>
            </a:extLst>
          </p:cNvPr>
          <p:cNvSpPr txBox="1"/>
          <p:nvPr/>
        </p:nvSpPr>
        <p:spPr>
          <a:xfrm>
            <a:off x="1143000" y="2019300"/>
            <a:ext cx="6938067" cy="468590"/>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white"/>
                </a:solidFill>
                <a:effectLst/>
                <a:uLnTx/>
                <a:uFillTx/>
                <a:latin typeface="Quicksand Bold"/>
                <a:ea typeface="Quicksand Bold"/>
                <a:cs typeface="Quicksand Bold"/>
                <a:sym typeface="Quicksand Bold"/>
              </a:rPr>
              <a:t>Tổng</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 </a:t>
            </a:r>
            <a:r>
              <a:rPr kumimoji="0" lang="en-US" sz="3200" b="1" i="0" u="none" strike="noStrike" kern="1200" cap="none" spc="0" normalizeH="0" baseline="0" noProof="0" dirty="0" err="1">
                <a:ln>
                  <a:noFill/>
                </a:ln>
                <a:solidFill>
                  <a:prstClr val="white"/>
                </a:solidFill>
                <a:effectLst/>
                <a:uLnTx/>
                <a:uFillTx/>
                <a:latin typeface="Quicksand Bold"/>
                <a:ea typeface="Quicksand Bold"/>
                <a:cs typeface="Quicksand Bold"/>
                <a:sym typeface="Quicksand Bold"/>
              </a:rPr>
              <a:t>Quát</a:t>
            </a:r>
            <a:r>
              <a:rPr kumimoji="0" lang="en-US" sz="3200" b="1" i="0" u="none" strike="noStrike" kern="1200" cap="none" spc="0" normalizeH="0" baseline="0" noProof="0" dirty="0">
                <a:ln>
                  <a:noFill/>
                </a:ln>
                <a:solidFill>
                  <a:prstClr val="white"/>
                </a:solidFill>
                <a:effectLst/>
                <a:uLnTx/>
                <a:uFillTx/>
                <a:latin typeface="Quicksand Bold"/>
                <a:ea typeface="Quicksand Bold"/>
                <a:cs typeface="Quicksand Bold"/>
                <a:sym typeface="Quicksand Bold"/>
              </a:rPr>
              <a:t> :</a:t>
            </a:r>
          </a:p>
        </p:txBody>
      </p:sp>
    </p:spTree>
    <p:extLst>
      <p:ext uri="{BB962C8B-B14F-4D97-AF65-F5344CB8AC3E}">
        <p14:creationId xmlns:p14="http://schemas.microsoft.com/office/powerpoint/2010/main" val="3608381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220200" y="-62865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dirty="0"/>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981200" y="3390900"/>
            <a:ext cx="15925800" cy="6477000"/>
          </a:xfrm>
          <a:custGeom>
            <a:avLst/>
            <a:gdLst/>
            <a:ahLst/>
            <a:cxnLst/>
            <a:rect l="l" t="t" r="r" b="b"/>
            <a:pathLst>
              <a:path w="7116792" h="4114800">
                <a:moveTo>
                  <a:pt x="0" y="0"/>
                </a:moveTo>
                <a:lnTo>
                  <a:pt x="7116792" y="0"/>
                </a:lnTo>
                <a:lnTo>
                  <a:pt x="71167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990600" y="419100"/>
            <a:ext cx="17145000" cy="1126324"/>
            <a:chOff x="0" y="0"/>
            <a:chExt cx="706025" cy="236438"/>
          </a:xfrm>
        </p:grpSpPr>
        <p:sp>
          <p:nvSpPr>
            <p:cNvPr id="12" name="Freeform 12"/>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13" name="TextBox 13"/>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5" name="TextBox 15"/>
          <p:cNvSpPr txBox="1"/>
          <p:nvPr/>
        </p:nvSpPr>
        <p:spPr>
          <a:xfrm>
            <a:off x="1295400" y="419100"/>
            <a:ext cx="14859000" cy="1023357"/>
          </a:xfrm>
          <a:prstGeom prst="rect">
            <a:avLst/>
          </a:prstGeom>
        </p:spPr>
        <p:txBody>
          <a:bodyPr wrap="square" lIns="0" tIns="0" rIns="0" bIns="0" rtlCol="0" anchor="t">
            <a:spAutoFit/>
          </a:bodyPr>
          <a:lstStyle/>
          <a:p>
            <a:pPr marL="0" lvl="0" indent="0" algn="l">
              <a:lnSpc>
                <a:spcPts val="8959"/>
              </a:lnSpc>
              <a:spcBef>
                <a:spcPct val="0"/>
              </a:spcBef>
            </a:pPr>
            <a:r>
              <a:rPr lang="vi-VN" sz="5400" b="1" i="1" dirty="0">
                <a:solidFill>
                  <a:schemeClr val="bg1"/>
                </a:solidFill>
                <a:latin typeface="Cormorant Garamond Bold Italics"/>
                <a:ea typeface="Cormorant Garamond Bold Italics"/>
                <a:cs typeface="Cormorant Garamond Bold Italics"/>
                <a:sym typeface="Cormorant Garamond Bold Italics"/>
              </a:rPr>
              <a:t>Giới thiệu tổng quan</a:t>
            </a:r>
            <a:endParaRPr lang="en-US" sz="5400" b="1" i="1" dirty="0">
              <a:solidFill>
                <a:schemeClr val="bg1"/>
              </a:solidFill>
              <a:latin typeface="Cormorant Garamond Bold Italics"/>
              <a:ea typeface="Cormorant Garamond Bold Italics"/>
              <a:cs typeface="Cormorant Garamond Bold Italics"/>
              <a:sym typeface="Cormorant Garamond Bold Italics"/>
            </a:endParaRPr>
          </a:p>
        </p:txBody>
      </p:sp>
      <p:sp>
        <p:nvSpPr>
          <p:cNvPr id="21" name="TextBox 21"/>
          <p:cNvSpPr txBox="1"/>
          <p:nvPr/>
        </p:nvSpPr>
        <p:spPr>
          <a:xfrm>
            <a:off x="2971800" y="4152900"/>
            <a:ext cx="13487400" cy="5181600"/>
          </a:xfrm>
          <a:prstGeom prst="rect">
            <a:avLst/>
          </a:prstGeom>
        </p:spPr>
        <p:txBody>
          <a:bodyPr wrap="square" lIns="0" tIns="0" rIns="0" bIns="0" rtlCol="0" anchor="t">
            <a:spAutoFit/>
          </a:bodyPr>
          <a:lstStyle/>
          <a:p>
            <a:pPr algn="ctr">
              <a:lnSpc>
                <a:spcPct val="150000"/>
              </a:lnSpc>
              <a:spcBef>
                <a:spcPct val="0"/>
              </a:spcBef>
            </a:pPr>
            <a:r>
              <a:rPr lang="vi-VN" sz="3200" dirty="0">
                <a:solidFill>
                  <a:schemeClr val="bg1"/>
                </a:solidFill>
                <a:latin typeface="Quicksand"/>
                <a:ea typeface="Quicksand"/>
                <a:cs typeface="Quicksand"/>
                <a:sym typeface="Quicksand"/>
              </a:rPr>
              <a:t>Thiết kế một hệ thống mạng theo mô hình Client-Server cho ngôi nhà 3 tầng, phục vụ 9 phòng làm việc (mỗi tầng 3 phòng), với 27 máy tính (client, mạng có dây) và 27 điện thoại (client, Wi-Fi truy cập Internet). Hệ thống sử dụng File Server nội bộ để quản lý tài nguyên cho máy tính, bổ sung NAS cho sao lưu dữ liệu, đảm bảo mạng ổn định, dễ quản lý, và có khả năng mở rộng vừa đủ.</a:t>
            </a:r>
            <a:br>
              <a:rPr lang="vi-VN" sz="3200" dirty="0">
                <a:solidFill>
                  <a:schemeClr val="bg1"/>
                </a:solidFill>
                <a:latin typeface="Quicksand"/>
                <a:ea typeface="Quicksand"/>
                <a:cs typeface="Quicksand"/>
                <a:sym typeface="Quicksand"/>
              </a:rPr>
            </a:br>
            <a:endParaRPr lang="en-US" sz="3200" b="1" dirty="0">
              <a:solidFill>
                <a:schemeClr val="bg1"/>
              </a:solidFill>
              <a:latin typeface="Raleway Medium"/>
              <a:ea typeface="Raleway Medium"/>
              <a:cs typeface="Raleway Medium"/>
              <a:sym typeface="Raleway Medium"/>
            </a:endParaRPr>
          </a:p>
        </p:txBody>
      </p:sp>
      <p:grpSp>
        <p:nvGrpSpPr>
          <p:cNvPr id="22" name="Group 22"/>
          <p:cNvGrpSpPr/>
          <p:nvPr/>
        </p:nvGrpSpPr>
        <p:grpSpPr>
          <a:xfrm>
            <a:off x="1679486" y="4569497"/>
            <a:ext cx="1148007" cy="11480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5" name="Group 25"/>
          <p:cNvGrpSpPr/>
          <p:nvPr/>
        </p:nvGrpSpPr>
        <p:grpSpPr>
          <a:xfrm>
            <a:off x="16306800" y="7962900"/>
            <a:ext cx="1148007" cy="11480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7" name="TextBox 27"/>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48" name="Group 16">
            <a:extLst>
              <a:ext uri="{FF2B5EF4-FFF2-40B4-BE49-F238E27FC236}">
                <a16:creationId xmlns:a16="http://schemas.microsoft.com/office/drawing/2014/main" id="{F39C5DF7-DF9A-D04F-185E-A456F346EF14}"/>
              </a:ext>
            </a:extLst>
          </p:cNvPr>
          <p:cNvGrpSpPr/>
          <p:nvPr/>
        </p:nvGrpSpPr>
        <p:grpSpPr>
          <a:xfrm>
            <a:off x="0" y="2324100"/>
            <a:ext cx="4585687" cy="897724"/>
            <a:chOff x="0" y="0"/>
            <a:chExt cx="706025" cy="236438"/>
          </a:xfrm>
        </p:grpSpPr>
        <p:sp>
          <p:nvSpPr>
            <p:cNvPr id="49" name="Freeform 17">
              <a:extLst>
                <a:ext uri="{FF2B5EF4-FFF2-40B4-BE49-F238E27FC236}">
                  <a16:creationId xmlns:a16="http://schemas.microsoft.com/office/drawing/2014/main" id="{8344AB30-7E09-9338-2DC8-564394D6F935}"/>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50" name="TextBox 18">
              <a:extLst>
                <a:ext uri="{FF2B5EF4-FFF2-40B4-BE49-F238E27FC236}">
                  <a16:creationId xmlns:a16="http://schemas.microsoft.com/office/drawing/2014/main" id="{C1FE3E08-9910-BB4E-7D0D-AB7A4D7F7CE5}"/>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55" name="TextBox 54">
            <a:extLst>
              <a:ext uri="{FF2B5EF4-FFF2-40B4-BE49-F238E27FC236}">
                <a16:creationId xmlns:a16="http://schemas.microsoft.com/office/drawing/2014/main" id="{1D95CCC4-7334-6C3D-56D5-15164E96F824}"/>
              </a:ext>
            </a:extLst>
          </p:cNvPr>
          <p:cNvSpPr txBox="1"/>
          <p:nvPr/>
        </p:nvSpPr>
        <p:spPr>
          <a:xfrm>
            <a:off x="2362200" y="2628900"/>
            <a:ext cx="13925004" cy="812338"/>
          </a:xfrm>
          <a:prstGeom prst="rect">
            <a:avLst/>
          </a:prstGeom>
          <a:noFill/>
        </p:spPr>
        <p:txBody>
          <a:bodyPr wrap="square">
            <a:spAutoFit/>
          </a:bodyPr>
          <a:lstStyle/>
          <a:p>
            <a:pPr>
              <a:lnSpc>
                <a:spcPts val="2720"/>
              </a:lnSpc>
            </a:pPr>
            <a:r>
              <a:rPr lang="vi-VN" sz="3600" kern="1200" dirty="0">
                <a:solidFill>
                  <a:schemeClr val="bg1"/>
                </a:solidFill>
                <a:effectLst/>
                <a:latin typeface="Cormorant Garamond Bold Italics" panose="020B0604020202020204" charset="0"/>
                <a:ea typeface="Cormorant Garamond Bold Italics" panose="020B0604020202020204" charset="0"/>
                <a:cs typeface="Cormorant Garamond Bold Italics" panose="020B0604020202020204" charset="0"/>
              </a:rPr>
              <a:t>Mục tiêu</a:t>
            </a:r>
            <a:endParaRPr lang="en-US" sz="3600" dirty="0">
              <a:solidFill>
                <a:schemeClr val="bg1"/>
              </a:solidFill>
              <a:effectLst/>
            </a:endParaRPr>
          </a:p>
          <a:p>
            <a:pPr algn="l">
              <a:lnSpc>
                <a:spcPts val="2720"/>
              </a:lnSpc>
            </a:pPr>
            <a:endParaRPr lang="en-US" sz="3600" b="1" spc="78" dirty="0">
              <a:solidFill>
                <a:schemeClr val="bg1"/>
              </a:solidFill>
              <a:latin typeface="Montserrat Medium"/>
              <a:ea typeface="Montserrat Medium"/>
              <a:cs typeface="Montserrat Medium"/>
              <a:sym typeface="Montserrat Medium"/>
            </a:endParaRPr>
          </a:p>
        </p:txBody>
      </p:sp>
      <p:grpSp>
        <p:nvGrpSpPr>
          <p:cNvPr id="56" name="Group 55">
            <a:extLst>
              <a:ext uri="{FF2B5EF4-FFF2-40B4-BE49-F238E27FC236}">
                <a16:creationId xmlns:a16="http://schemas.microsoft.com/office/drawing/2014/main" id="{562C1738-3CAC-B003-24F3-7753AA8B24FC}"/>
              </a:ext>
            </a:extLst>
          </p:cNvPr>
          <p:cNvGrpSpPr/>
          <p:nvPr/>
        </p:nvGrpSpPr>
        <p:grpSpPr>
          <a:xfrm>
            <a:off x="15697200" y="266700"/>
            <a:ext cx="2363096" cy="2344020"/>
            <a:chOff x="0" y="0"/>
            <a:chExt cx="5082389" cy="7469920"/>
          </a:xfrm>
        </p:grpSpPr>
        <p:sp>
          <p:nvSpPr>
            <p:cNvPr id="57" name="Freeform 6">
              <a:extLst>
                <a:ext uri="{FF2B5EF4-FFF2-40B4-BE49-F238E27FC236}">
                  <a16:creationId xmlns:a16="http://schemas.microsoft.com/office/drawing/2014/main" id="{922F6DDA-E684-CABF-1BA8-308FB4F9790B}"/>
                </a:ext>
              </a:extLst>
            </p:cNvPr>
            <p:cNvSpPr/>
            <p:nvPr/>
          </p:nvSpPr>
          <p:spPr>
            <a:xfrm>
              <a:off x="0" y="3095406"/>
              <a:ext cx="3929108" cy="4374514"/>
            </a:xfrm>
            <a:custGeom>
              <a:avLst/>
              <a:gdLst/>
              <a:ahLst/>
              <a:cxnLst/>
              <a:rect l="l" t="t" r="r" b="b"/>
              <a:pathLst>
                <a:path w="3929108" h="4374514">
                  <a:moveTo>
                    <a:pt x="0" y="0"/>
                  </a:moveTo>
                  <a:lnTo>
                    <a:pt x="3929108" y="0"/>
                  </a:lnTo>
                  <a:lnTo>
                    <a:pt x="3929108" y="4374513"/>
                  </a:lnTo>
                  <a:lnTo>
                    <a:pt x="0" y="43745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8" name="Freeform 7">
              <a:extLst>
                <a:ext uri="{FF2B5EF4-FFF2-40B4-BE49-F238E27FC236}">
                  <a16:creationId xmlns:a16="http://schemas.microsoft.com/office/drawing/2014/main" id="{5EFFADFB-A2A7-3363-0BF9-F480946EBB32}"/>
                </a:ext>
              </a:extLst>
            </p:cNvPr>
            <p:cNvSpPr/>
            <p:nvPr/>
          </p:nvSpPr>
          <p:spPr>
            <a:xfrm>
              <a:off x="1964554" y="0"/>
              <a:ext cx="3117835" cy="3499611"/>
            </a:xfrm>
            <a:custGeom>
              <a:avLst/>
              <a:gdLst/>
              <a:ahLst/>
              <a:cxnLst/>
              <a:rect l="l" t="t" r="r" b="b"/>
              <a:pathLst>
                <a:path w="3117835" h="3499611">
                  <a:moveTo>
                    <a:pt x="0" y="0"/>
                  </a:moveTo>
                  <a:lnTo>
                    <a:pt x="3117835" y="0"/>
                  </a:lnTo>
                  <a:lnTo>
                    <a:pt x="3117835" y="3499611"/>
                  </a:lnTo>
                  <a:lnTo>
                    <a:pt x="0" y="34996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59" name="Freeform 22">
            <a:extLst>
              <a:ext uri="{FF2B5EF4-FFF2-40B4-BE49-F238E27FC236}">
                <a16:creationId xmlns:a16="http://schemas.microsoft.com/office/drawing/2014/main" id="{AC680657-E502-E385-AF16-78637CABDC2F}"/>
              </a:ext>
            </a:extLst>
          </p:cNvPr>
          <p:cNvSpPr/>
          <p:nvPr/>
        </p:nvSpPr>
        <p:spPr>
          <a:xfrm>
            <a:off x="685800" y="6515100"/>
            <a:ext cx="2000164" cy="2605087"/>
          </a:xfrm>
          <a:custGeom>
            <a:avLst/>
            <a:gdLst/>
            <a:ahLst/>
            <a:cxnLst/>
            <a:rect l="l" t="t" r="r" b="b"/>
            <a:pathLst>
              <a:path w="2323927" h="3381375">
                <a:moveTo>
                  <a:pt x="0" y="0"/>
                </a:moveTo>
                <a:lnTo>
                  <a:pt x="2323927" y="0"/>
                </a:lnTo>
                <a:lnTo>
                  <a:pt x="2323927" y="3381375"/>
                </a:lnTo>
                <a:lnTo>
                  <a:pt x="0" y="33813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52400" y="-47625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txBody>
          <a:bodyPr/>
          <a:lstStyle/>
          <a:p>
            <a:endParaRPr lang="en-US" dirty="0"/>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685800" y="4229100"/>
            <a:ext cx="3843838" cy="4472829"/>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sp>
        <p:sp>
          <p:nvSpPr>
            <p:cNvPr id="16" name="TextBox 16"/>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7" name="Group 17"/>
          <p:cNvGrpSpPr/>
          <p:nvPr/>
        </p:nvGrpSpPr>
        <p:grpSpPr>
          <a:xfrm>
            <a:off x="5105400" y="4229100"/>
            <a:ext cx="3843838" cy="4472829"/>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sp>
        <p:sp>
          <p:nvSpPr>
            <p:cNvPr id="19" name="TextBox 1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20" name="Group 20"/>
          <p:cNvGrpSpPr/>
          <p:nvPr/>
        </p:nvGrpSpPr>
        <p:grpSpPr>
          <a:xfrm>
            <a:off x="2133600" y="4000500"/>
            <a:ext cx="1050230" cy="1222086"/>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sp>
        <p:sp>
          <p:nvSpPr>
            <p:cNvPr id="22" name="TextBox 2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23" name="TextBox 23"/>
          <p:cNvSpPr txBox="1"/>
          <p:nvPr/>
        </p:nvSpPr>
        <p:spPr>
          <a:xfrm>
            <a:off x="2362200" y="4305300"/>
            <a:ext cx="701843" cy="572892"/>
          </a:xfrm>
          <a:prstGeom prst="rect">
            <a:avLst/>
          </a:prstGeom>
        </p:spPr>
        <p:txBody>
          <a:bodyPr lIns="0" tIns="0" rIns="0" bIns="0" rtlCol="0" anchor="t">
            <a:spAutoFit/>
          </a:bodyPr>
          <a:lstStyle/>
          <a:p>
            <a:pPr algn="l">
              <a:lnSpc>
                <a:spcPts val="4503"/>
              </a:lnSpc>
              <a:spcBef>
                <a:spcPct val="0"/>
              </a:spcBef>
            </a:pPr>
            <a:r>
              <a:rPr lang="en-US" sz="3882" b="1" dirty="0">
                <a:solidFill>
                  <a:srgbClr val="1D386D"/>
                </a:solidFill>
                <a:latin typeface="Raleway Ultra-Bold"/>
                <a:ea typeface="Raleway Ultra-Bold"/>
                <a:cs typeface="Raleway Ultra-Bold"/>
                <a:sym typeface="Raleway Ultra-Bold"/>
              </a:rPr>
              <a:t>01</a:t>
            </a:r>
          </a:p>
        </p:txBody>
      </p:sp>
      <p:sp>
        <p:nvSpPr>
          <p:cNvPr id="25" name="TextBox 25"/>
          <p:cNvSpPr txBox="1"/>
          <p:nvPr/>
        </p:nvSpPr>
        <p:spPr>
          <a:xfrm>
            <a:off x="1143000" y="5219700"/>
            <a:ext cx="3079669" cy="2378472"/>
          </a:xfrm>
          <a:prstGeom prst="rect">
            <a:avLst/>
          </a:prstGeom>
        </p:spPr>
        <p:txBody>
          <a:bodyPr wrap="square" lIns="0" tIns="0" rIns="0" bIns="0" rtlCol="0" anchor="t">
            <a:spAutoFit/>
          </a:bodyPr>
          <a:lstStyle/>
          <a:p>
            <a:pPr marL="457200" lvl="0" indent="-457200" algn="l">
              <a:lnSpc>
                <a:spcPts val="4759"/>
              </a:lnSpc>
              <a:buFont typeface="Arial" panose="020B0604020202020204" pitchFamily="34" charset="0"/>
              <a:buChar char="•"/>
            </a:pPr>
            <a:r>
              <a:rPr lang="vi-VN" sz="2400" b="1" dirty="0">
                <a:solidFill>
                  <a:schemeClr val="bg1"/>
                </a:solidFill>
                <a:latin typeface="Quicksand Bold"/>
                <a:ea typeface="Quicksand Bold"/>
                <a:cs typeface="Quicksand Bold"/>
                <a:sym typeface="Quicksand Bold"/>
              </a:rPr>
              <a:t>Kiểm tra Wi-Fi, cập nhật firmware thiết bị (Router, Switch, AP)</a:t>
            </a:r>
            <a:r>
              <a:rPr lang="en-US" sz="2400" b="1" dirty="0">
                <a:solidFill>
                  <a:schemeClr val="bg1"/>
                </a:solidFill>
                <a:latin typeface="Quicksand Bold"/>
                <a:ea typeface="Quicksand Bold"/>
                <a:cs typeface="Quicksand Bold"/>
                <a:sym typeface="Quicksand Bold"/>
              </a:rPr>
              <a:t> </a:t>
            </a:r>
            <a:r>
              <a:rPr lang="en-US" sz="2400" b="1" dirty="0" err="1">
                <a:solidFill>
                  <a:schemeClr val="bg1"/>
                </a:solidFill>
                <a:latin typeface="Quicksand Bold"/>
                <a:ea typeface="Quicksand Bold"/>
                <a:cs typeface="Quicksand Bold"/>
                <a:sym typeface="Quicksand Bold"/>
              </a:rPr>
              <a:t>mỗi</a:t>
            </a:r>
            <a:r>
              <a:rPr lang="en-US" sz="2400" b="1" dirty="0">
                <a:solidFill>
                  <a:schemeClr val="bg1"/>
                </a:solidFill>
                <a:latin typeface="Quicksand Bold"/>
                <a:ea typeface="Quicksand Bold"/>
                <a:cs typeface="Quicksand Bold"/>
                <a:sym typeface="Quicksand Bold"/>
              </a:rPr>
              <a:t> 6 </a:t>
            </a:r>
            <a:r>
              <a:rPr lang="en-US" sz="2400" b="1" dirty="0" err="1">
                <a:solidFill>
                  <a:schemeClr val="bg1"/>
                </a:solidFill>
                <a:latin typeface="Quicksand Bold"/>
                <a:ea typeface="Quicksand Bold"/>
                <a:cs typeface="Quicksand Bold"/>
                <a:sym typeface="Quicksand Bold"/>
              </a:rPr>
              <a:t>tháng</a:t>
            </a:r>
            <a:r>
              <a:rPr lang="vi-VN" sz="2400" b="1" dirty="0">
                <a:solidFill>
                  <a:schemeClr val="bg1"/>
                </a:solidFill>
                <a:latin typeface="Quicksand Bold"/>
                <a:ea typeface="Quicksand Bold"/>
                <a:cs typeface="Quicksand Bold"/>
                <a:sym typeface="Quicksand Bold"/>
              </a:rPr>
              <a:t>.</a:t>
            </a:r>
          </a:p>
        </p:txBody>
      </p:sp>
      <p:grpSp>
        <p:nvGrpSpPr>
          <p:cNvPr id="26" name="Group 26"/>
          <p:cNvGrpSpPr/>
          <p:nvPr/>
        </p:nvGrpSpPr>
        <p:grpSpPr>
          <a:xfrm>
            <a:off x="6400800" y="4000500"/>
            <a:ext cx="1050230" cy="1222086"/>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sp>
        <p:sp>
          <p:nvSpPr>
            <p:cNvPr id="28" name="TextBox 28"/>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29" name="TextBox 29"/>
          <p:cNvSpPr txBox="1"/>
          <p:nvPr/>
        </p:nvSpPr>
        <p:spPr>
          <a:xfrm>
            <a:off x="6629400" y="4229100"/>
            <a:ext cx="701843" cy="572892"/>
          </a:xfrm>
          <a:prstGeom prst="rect">
            <a:avLst/>
          </a:prstGeom>
        </p:spPr>
        <p:txBody>
          <a:bodyPr lIns="0" tIns="0" rIns="0" bIns="0" rtlCol="0" anchor="t">
            <a:spAutoFit/>
          </a:bodyPr>
          <a:lstStyle/>
          <a:p>
            <a:pPr algn="l">
              <a:lnSpc>
                <a:spcPts val="4503"/>
              </a:lnSpc>
              <a:spcBef>
                <a:spcPct val="0"/>
              </a:spcBef>
            </a:pPr>
            <a:r>
              <a:rPr lang="en-US" sz="3882" b="1" dirty="0">
                <a:solidFill>
                  <a:srgbClr val="1D386D"/>
                </a:solidFill>
                <a:latin typeface="Raleway Ultra-Bold"/>
                <a:ea typeface="Raleway Ultra-Bold"/>
                <a:cs typeface="Raleway Ultra-Bold"/>
                <a:sym typeface="Raleway Ultra-Bold"/>
              </a:rPr>
              <a:t>02</a:t>
            </a:r>
          </a:p>
        </p:txBody>
      </p:sp>
      <p:sp>
        <p:nvSpPr>
          <p:cNvPr id="31" name="TextBox 31"/>
          <p:cNvSpPr txBox="1"/>
          <p:nvPr/>
        </p:nvSpPr>
        <p:spPr>
          <a:xfrm>
            <a:off x="5334000" y="5295900"/>
            <a:ext cx="3510301" cy="1762790"/>
          </a:xfrm>
          <a:prstGeom prst="rect">
            <a:avLst/>
          </a:prstGeom>
        </p:spPr>
        <p:txBody>
          <a:bodyPr wrap="square" lIns="0" tIns="0" rIns="0" bIns="0" rtlCol="0" anchor="t">
            <a:spAutoFit/>
          </a:bodyPr>
          <a:lstStyle/>
          <a:p>
            <a:pPr marL="457200" lvl="0" indent="-457200" algn="l">
              <a:lnSpc>
                <a:spcPts val="4759"/>
              </a:lnSpc>
              <a:buFont typeface="Arial" panose="020B0604020202020204" pitchFamily="34" charset="0"/>
              <a:buChar char="•"/>
            </a:pPr>
            <a:r>
              <a:rPr lang="vi-VN" sz="2400" b="1" dirty="0">
                <a:solidFill>
                  <a:schemeClr val="bg1"/>
                </a:solidFill>
                <a:latin typeface="Quicksand Bold"/>
                <a:ea typeface="Quicksand Bold"/>
                <a:cs typeface="Quicksand Bold"/>
                <a:sym typeface="Quicksand Bold"/>
              </a:rPr>
              <a:t>Sao lưu File Server → NAS (hàng tuần)</a:t>
            </a:r>
            <a:r>
              <a:rPr lang="en-US" sz="2400" b="1" dirty="0">
                <a:solidFill>
                  <a:schemeClr val="bg1"/>
                </a:solidFill>
                <a:latin typeface="Quicksand Bold"/>
                <a:ea typeface="Quicksand Bold"/>
                <a:cs typeface="Quicksand Bold"/>
                <a:sym typeface="Quicksand Bold"/>
              </a:rPr>
              <a:t> </a:t>
            </a:r>
            <a:r>
              <a:rPr lang="en-US" sz="2400" b="1" dirty="0" err="1">
                <a:solidFill>
                  <a:schemeClr val="bg1"/>
                </a:solidFill>
                <a:latin typeface="Quicksand Bold"/>
                <a:ea typeface="Quicksand Bold"/>
                <a:cs typeface="Quicksand Bold"/>
                <a:sym typeface="Quicksand Bold"/>
              </a:rPr>
              <a:t>tự</a:t>
            </a:r>
            <a:r>
              <a:rPr lang="en-US" sz="2400" b="1" dirty="0">
                <a:solidFill>
                  <a:schemeClr val="bg1"/>
                </a:solidFill>
                <a:latin typeface="Quicksand Bold"/>
                <a:ea typeface="Quicksand Bold"/>
                <a:cs typeface="Quicksand Bold"/>
                <a:sym typeface="Quicksand Bold"/>
              </a:rPr>
              <a:t> </a:t>
            </a:r>
            <a:r>
              <a:rPr lang="en-US" sz="2400" b="1" dirty="0" err="1">
                <a:solidFill>
                  <a:schemeClr val="bg1"/>
                </a:solidFill>
                <a:latin typeface="Quicksand Bold"/>
                <a:ea typeface="Quicksand Bold"/>
                <a:cs typeface="Quicksand Bold"/>
                <a:sym typeface="Quicksand Bold"/>
              </a:rPr>
              <a:t>động</a:t>
            </a:r>
            <a:r>
              <a:rPr lang="en-US" sz="2400" b="1" dirty="0">
                <a:solidFill>
                  <a:schemeClr val="bg1"/>
                </a:solidFill>
                <a:latin typeface="Quicksand Bold"/>
                <a:ea typeface="Quicksand Bold"/>
                <a:cs typeface="Quicksand Bold"/>
                <a:sym typeface="Quicksand Bold"/>
              </a:rPr>
              <a:t> qua FTP</a:t>
            </a:r>
            <a:r>
              <a:rPr lang="vi-VN" sz="2400" b="1" dirty="0">
                <a:solidFill>
                  <a:schemeClr val="bg1"/>
                </a:solidFill>
                <a:latin typeface="Quicksand Bold"/>
                <a:ea typeface="Quicksand Bold"/>
                <a:cs typeface="Quicksand Bold"/>
                <a:sym typeface="Quicksand Bold"/>
              </a:rPr>
              <a:t>.</a:t>
            </a:r>
          </a:p>
        </p:txBody>
      </p:sp>
      <p:grpSp>
        <p:nvGrpSpPr>
          <p:cNvPr id="32" name="Group 32"/>
          <p:cNvGrpSpPr/>
          <p:nvPr/>
        </p:nvGrpSpPr>
        <p:grpSpPr>
          <a:xfrm>
            <a:off x="9525000" y="4229100"/>
            <a:ext cx="3843838" cy="4472829"/>
            <a:chOff x="0" y="0"/>
            <a:chExt cx="698500" cy="812800"/>
          </a:xfrm>
        </p:grpSpPr>
        <p:sp>
          <p:nvSpPr>
            <p:cNvPr id="33" name="Freeform 3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sp>
        <p:sp>
          <p:nvSpPr>
            <p:cNvPr id="34" name="TextBox 34"/>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35" name="Group 35"/>
          <p:cNvGrpSpPr/>
          <p:nvPr/>
        </p:nvGrpSpPr>
        <p:grpSpPr>
          <a:xfrm>
            <a:off x="10896600" y="4000500"/>
            <a:ext cx="1050230" cy="1222086"/>
            <a:chOff x="0" y="0"/>
            <a:chExt cx="698500" cy="812800"/>
          </a:xfrm>
        </p:grpSpPr>
        <p:sp>
          <p:nvSpPr>
            <p:cNvPr id="36" name="Freeform 3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sp>
        <p:sp>
          <p:nvSpPr>
            <p:cNvPr id="37" name="TextBox 37"/>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38" name="TextBox 38"/>
          <p:cNvSpPr txBox="1"/>
          <p:nvPr/>
        </p:nvSpPr>
        <p:spPr>
          <a:xfrm>
            <a:off x="11049000" y="4229100"/>
            <a:ext cx="701843" cy="572892"/>
          </a:xfrm>
          <a:prstGeom prst="rect">
            <a:avLst/>
          </a:prstGeom>
        </p:spPr>
        <p:txBody>
          <a:bodyPr lIns="0" tIns="0" rIns="0" bIns="0" rtlCol="0" anchor="t">
            <a:spAutoFit/>
          </a:bodyPr>
          <a:lstStyle/>
          <a:p>
            <a:pPr algn="l">
              <a:lnSpc>
                <a:spcPts val="4503"/>
              </a:lnSpc>
              <a:spcBef>
                <a:spcPct val="0"/>
              </a:spcBef>
            </a:pPr>
            <a:r>
              <a:rPr lang="en-US" sz="3882" b="1" dirty="0">
                <a:solidFill>
                  <a:srgbClr val="1D386D"/>
                </a:solidFill>
                <a:latin typeface="Raleway Ultra-Bold"/>
                <a:ea typeface="Raleway Ultra-Bold"/>
                <a:cs typeface="Raleway Ultra-Bold"/>
                <a:sym typeface="Raleway Ultra-Bold"/>
              </a:rPr>
              <a:t>03</a:t>
            </a:r>
          </a:p>
        </p:txBody>
      </p:sp>
      <p:sp>
        <p:nvSpPr>
          <p:cNvPr id="40" name="TextBox 40"/>
          <p:cNvSpPr txBox="1"/>
          <p:nvPr/>
        </p:nvSpPr>
        <p:spPr>
          <a:xfrm>
            <a:off x="9906000" y="5295900"/>
            <a:ext cx="3352800" cy="2378343"/>
          </a:xfrm>
          <a:prstGeom prst="rect">
            <a:avLst/>
          </a:prstGeom>
        </p:spPr>
        <p:txBody>
          <a:bodyPr wrap="square" lIns="0" tIns="0" rIns="0" bIns="0" rtlCol="0" anchor="t">
            <a:spAutoFit/>
          </a:bodyPr>
          <a:lstStyle/>
          <a:p>
            <a:pPr marL="457200" lvl="0" indent="-457200" algn="l">
              <a:lnSpc>
                <a:spcPts val="4759"/>
              </a:lnSpc>
              <a:buFont typeface="Arial" panose="020B0604020202020204" pitchFamily="34" charset="0"/>
              <a:buChar char="•"/>
            </a:pPr>
            <a:r>
              <a:rPr lang="vi-VN" sz="2400" b="1" dirty="0">
                <a:solidFill>
                  <a:schemeClr val="bg1"/>
                </a:solidFill>
                <a:latin typeface="Quicksand Bold"/>
                <a:ea typeface="Quicksand Bold"/>
                <a:cs typeface="Quicksand Bold"/>
                <a:sym typeface="Quicksand Bold"/>
              </a:rPr>
              <a:t>Kiểm tra log trên Router để phát hiện truy cập bất thường</a:t>
            </a:r>
            <a:r>
              <a:rPr lang="en-US" sz="2400" b="1" dirty="0">
                <a:solidFill>
                  <a:schemeClr val="bg1"/>
                </a:solidFill>
                <a:latin typeface="Quicksand Bold"/>
                <a:ea typeface="Quicksand Bold"/>
                <a:cs typeface="Quicksand Bold"/>
                <a:sym typeface="Quicksand Bold"/>
              </a:rPr>
              <a:t> </a:t>
            </a:r>
            <a:r>
              <a:rPr lang="en-US" sz="2400" b="1" dirty="0" err="1">
                <a:solidFill>
                  <a:schemeClr val="bg1"/>
                </a:solidFill>
                <a:latin typeface="Quicksand Bold"/>
                <a:ea typeface="Quicksand Bold"/>
                <a:cs typeface="Quicksand Bold"/>
                <a:sym typeface="Quicksand Bold"/>
              </a:rPr>
              <a:t>hàng</a:t>
            </a:r>
            <a:r>
              <a:rPr lang="en-US" sz="2400" b="1" dirty="0">
                <a:solidFill>
                  <a:schemeClr val="bg1"/>
                </a:solidFill>
                <a:latin typeface="Quicksand Bold"/>
                <a:ea typeface="Quicksand Bold"/>
                <a:cs typeface="Quicksand Bold"/>
                <a:sym typeface="Quicksand Bold"/>
              </a:rPr>
              <a:t> </a:t>
            </a:r>
            <a:r>
              <a:rPr lang="en-US" sz="2400" b="1" dirty="0" err="1">
                <a:solidFill>
                  <a:schemeClr val="bg1"/>
                </a:solidFill>
                <a:latin typeface="Quicksand Bold"/>
                <a:ea typeface="Quicksand Bold"/>
                <a:cs typeface="Quicksand Bold"/>
                <a:sym typeface="Quicksand Bold"/>
              </a:rPr>
              <a:t>tuần</a:t>
            </a:r>
            <a:r>
              <a:rPr lang="vi-VN" sz="2400" b="1" dirty="0">
                <a:solidFill>
                  <a:schemeClr val="bg1"/>
                </a:solidFill>
                <a:latin typeface="Quicksand Bold"/>
                <a:ea typeface="Quicksand Bold"/>
                <a:cs typeface="Quicksand Bold"/>
                <a:sym typeface="Quicksand Bold"/>
              </a:rPr>
              <a:t>.</a:t>
            </a:r>
          </a:p>
        </p:txBody>
      </p:sp>
      <p:sp>
        <p:nvSpPr>
          <p:cNvPr id="41" name="TextBox 7">
            <a:extLst>
              <a:ext uri="{FF2B5EF4-FFF2-40B4-BE49-F238E27FC236}">
                <a16:creationId xmlns:a16="http://schemas.microsoft.com/office/drawing/2014/main" id="{6153B9BB-23BC-AAE3-C208-27284CEE1AEC}"/>
              </a:ext>
            </a:extLst>
          </p:cNvPr>
          <p:cNvSpPr txBox="1"/>
          <p:nvPr/>
        </p:nvSpPr>
        <p:spPr>
          <a:xfrm>
            <a:off x="6477000" y="1866900"/>
            <a:ext cx="7162800" cy="1052532"/>
          </a:xfrm>
          <a:prstGeom prst="rect">
            <a:avLst/>
          </a:prstGeom>
        </p:spPr>
        <p:txBody>
          <a:bodyPr wrap="square" lIns="0" tIns="0" rIns="0" bIns="0" rtlCol="0" anchor="t">
            <a:spAutoFit/>
          </a:bodyPr>
          <a:lstStyle/>
          <a:p>
            <a:pPr marL="0" lvl="0" indent="0" algn="l">
              <a:lnSpc>
                <a:spcPts val="8959"/>
              </a:lnSpc>
              <a:spcBef>
                <a:spcPct val="0"/>
              </a:spcBef>
            </a:pPr>
            <a:r>
              <a:rPr lang="vi-VN" sz="6399" b="1" i="1" dirty="0">
                <a:solidFill>
                  <a:schemeClr val="bg1"/>
                </a:solidFill>
                <a:latin typeface="Cormorant Garamond Bold Italics"/>
                <a:ea typeface="Cormorant Garamond Bold Italics"/>
                <a:cs typeface="Cormorant Garamond Bold Italics"/>
                <a:sym typeface="Cormorant Garamond Bold Italics"/>
              </a:rPr>
              <a:t>Bảo trì mạng</a:t>
            </a:r>
            <a:endParaRPr lang="en-US" sz="6399" b="1" i="1" dirty="0">
              <a:solidFill>
                <a:schemeClr val="bg1"/>
              </a:solidFill>
              <a:latin typeface="Cormorant Garamond Bold Italics"/>
              <a:ea typeface="Cormorant Garamond Bold Italics"/>
              <a:cs typeface="Cormorant Garamond Bold Italics"/>
              <a:sym typeface="Cormorant Garamond Bold Italics"/>
            </a:endParaRPr>
          </a:p>
        </p:txBody>
      </p:sp>
      <p:grpSp>
        <p:nvGrpSpPr>
          <p:cNvPr id="44" name="Group 17">
            <a:extLst>
              <a:ext uri="{FF2B5EF4-FFF2-40B4-BE49-F238E27FC236}">
                <a16:creationId xmlns:a16="http://schemas.microsoft.com/office/drawing/2014/main" id="{00A6A98B-4C32-401A-E840-A04669414EBF}"/>
              </a:ext>
            </a:extLst>
          </p:cNvPr>
          <p:cNvGrpSpPr/>
          <p:nvPr/>
        </p:nvGrpSpPr>
        <p:grpSpPr>
          <a:xfrm>
            <a:off x="13868400" y="4305300"/>
            <a:ext cx="3843838" cy="4472829"/>
            <a:chOff x="0" y="0"/>
            <a:chExt cx="698500" cy="812800"/>
          </a:xfrm>
        </p:grpSpPr>
        <p:sp>
          <p:nvSpPr>
            <p:cNvPr id="45" name="Freeform 18">
              <a:extLst>
                <a:ext uri="{FF2B5EF4-FFF2-40B4-BE49-F238E27FC236}">
                  <a16:creationId xmlns:a16="http://schemas.microsoft.com/office/drawing/2014/main" id="{648CB438-6885-6E71-577B-62E4EE920598}"/>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sp>
        <p:sp>
          <p:nvSpPr>
            <p:cNvPr id="46" name="TextBox 19">
              <a:extLst>
                <a:ext uri="{FF2B5EF4-FFF2-40B4-BE49-F238E27FC236}">
                  <a16:creationId xmlns:a16="http://schemas.microsoft.com/office/drawing/2014/main" id="{6722B912-7674-D7E6-4F7C-9ECA5E418B05}"/>
                </a:ext>
              </a:extLst>
            </p:cNvPr>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47" name="Group 26">
            <a:extLst>
              <a:ext uri="{FF2B5EF4-FFF2-40B4-BE49-F238E27FC236}">
                <a16:creationId xmlns:a16="http://schemas.microsoft.com/office/drawing/2014/main" id="{E2FF898A-0B99-B9BC-F483-EA7BACF4E2E3}"/>
              </a:ext>
            </a:extLst>
          </p:cNvPr>
          <p:cNvGrpSpPr/>
          <p:nvPr/>
        </p:nvGrpSpPr>
        <p:grpSpPr>
          <a:xfrm>
            <a:off x="15240000" y="4000500"/>
            <a:ext cx="1050230" cy="1222086"/>
            <a:chOff x="0" y="0"/>
            <a:chExt cx="698500" cy="812800"/>
          </a:xfrm>
        </p:grpSpPr>
        <p:sp>
          <p:nvSpPr>
            <p:cNvPr id="48" name="Freeform 27">
              <a:extLst>
                <a:ext uri="{FF2B5EF4-FFF2-40B4-BE49-F238E27FC236}">
                  <a16:creationId xmlns:a16="http://schemas.microsoft.com/office/drawing/2014/main" id="{84860A9A-4FAD-85C2-9034-D728656D8FDB}"/>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sp>
        <p:sp>
          <p:nvSpPr>
            <p:cNvPr id="49" name="TextBox 28">
              <a:extLst>
                <a:ext uri="{FF2B5EF4-FFF2-40B4-BE49-F238E27FC236}">
                  <a16:creationId xmlns:a16="http://schemas.microsoft.com/office/drawing/2014/main" id="{EB8C6C07-C307-D813-9E28-AEFABF296BED}"/>
                </a:ext>
              </a:extLst>
            </p:cNvPr>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50" name="TextBox 38">
            <a:extLst>
              <a:ext uri="{FF2B5EF4-FFF2-40B4-BE49-F238E27FC236}">
                <a16:creationId xmlns:a16="http://schemas.microsoft.com/office/drawing/2014/main" id="{2FC2BC06-D225-9572-2F81-4011B0BC8E15}"/>
              </a:ext>
            </a:extLst>
          </p:cNvPr>
          <p:cNvSpPr txBox="1"/>
          <p:nvPr/>
        </p:nvSpPr>
        <p:spPr>
          <a:xfrm>
            <a:off x="15468600" y="4229100"/>
            <a:ext cx="701843" cy="572892"/>
          </a:xfrm>
          <a:prstGeom prst="rect">
            <a:avLst/>
          </a:prstGeom>
        </p:spPr>
        <p:txBody>
          <a:bodyPr lIns="0" tIns="0" rIns="0" bIns="0" rtlCol="0" anchor="t">
            <a:spAutoFit/>
          </a:bodyPr>
          <a:lstStyle/>
          <a:p>
            <a:pPr algn="l">
              <a:lnSpc>
                <a:spcPts val="4503"/>
              </a:lnSpc>
              <a:spcBef>
                <a:spcPct val="0"/>
              </a:spcBef>
            </a:pPr>
            <a:r>
              <a:rPr lang="en-US" sz="3882" b="1" dirty="0">
                <a:solidFill>
                  <a:srgbClr val="1D386D"/>
                </a:solidFill>
                <a:latin typeface="Raleway Ultra-Bold"/>
                <a:ea typeface="Raleway Ultra-Bold"/>
                <a:cs typeface="Raleway Ultra-Bold"/>
                <a:sym typeface="Raleway Ultra-Bold"/>
              </a:rPr>
              <a:t>04</a:t>
            </a:r>
          </a:p>
        </p:txBody>
      </p:sp>
      <p:sp>
        <p:nvSpPr>
          <p:cNvPr id="53" name="TextBox 40">
            <a:extLst>
              <a:ext uri="{FF2B5EF4-FFF2-40B4-BE49-F238E27FC236}">
                <a16:creationId xmlns:a16="http://schemas.microsoft.com/office/drawing/2014/main" id="{7705C060-CE7E-2451-E957-975553A3D4E9}"/>
              </a:ext>
            </a:extLst>
          </p:cNvPr>
          <p:cNvSpPr txBox="1"/>
          <p:nvPr/>
        </p:nvSpPr>
        <p:spPr>
          <a:xfrm>
            <a:off x="13944600" y="5295900"/>
            <a:ext cx="3657600" cy="2982291"/>
          </a:xfrm>
          <a:prstGeom prst="rect">
            <a:avLst/>
          </a:prstGeom>
        </p:spPr>
        <p:txBody>
          <a:bodyPr wrap="square" lIns="0" tIns="0" rIns="0" bIns="0" rtlCol="0" anchor="t">
            <a:spAutoFit/>
          </a:bodyPr>
          <a:lstStyle/>
          <a:p>
            <a:pPr marL="457200" lvl="0" indent="-457200" algn="l">
              <a:lnSpc>
                <a:spcPts val="4759"/>
              </a:lnSpc>
              <a:buFont typeface="Arial" panose="020B0604020202020204" pitchFamily="34" charset="0"/>
              <a:buChar char="•"/>
            </a:pPr>
            <a:r>
              <a:rPr lang="vi-VN" sz="2400" b="1" dirty="0">
                <a:solidFill>
                  <a:schemeClr val="bg1"/>
                </a:solidFill>
                <a:latin typeface="Quicksand Bold"/>
                <a:ea typeface="Quicksand Bold"/>
                <a:cs typeface="Quicksand Bold"/>
                <a:sym typeface="Quicksand Bold"/>
              </a:rPr>
              <a:t>Thay thế cáp Cat6 nếu hỏng (kiểm tra định kỳ 6 tháng/lần).</a:t>
            </a:r>
            <a:r>
              <a:rPr lang="en-US" sz="2400" b="1" dirty="0">
                <a:solidFill>
                  <a:schemeClr val="bg1"/>
                </a:solidFill>
                <a:latin typeface="Quicksand Bold"/>
                <a:ea typeface="Quicksand Bold"/>
                <a:cs typeface="Quicksand Bold"/>
                <a:sym typeface="Quicksand Bold"/>
              </a:rPr>
              <a:t> </a:t>
            </a:r>
            <a:r>
              <a:rPr lang="en-US" sz="2400" b="1" dirty="0" err="1">
                <a:solidFill>
                  <a:schemeClr val="bg1"/>
                </a:solidFill>
                <a:latin typeface="Quicksand Bold"/>
                <a:ea typeface="Quicksand Bold"/>
                <a:cs typeface="Quicksand Bold"/>
                <a:sym typeface="Quicksand Bold"/>
              </a:rPr>
              <a:t>Vệ</a:t>
            </a:r>
            <a:r>
              <a:rPr lang="en-US" sz="2400" b="1" dirty="0">
                <a:solidFill>
                  <a:schemeClr val="bg1"/>
                </a:solidFill>
                <a:latin typeface="Quicksand Bold"/>
                <a:ea typeface="Quicksand Bold"/>
                <a:cs typeface="Quicksand Bold"/>
                <a:sym typeface="Quicksand Bold"/>
              </a:rPr>
              <a:t> </a:t>
            </a:r>
            <a:r>
              <a:rPr lang="en-US" sz="2400" b="1" dirty="0" err="1">
                <a:solidFill>
                  <a:schemeClr val="bg1"/>
                </a:solidFill>
                <a:latin typeface="Quicksand Bold"/>
                <a:ea typeface="Quicksand Bold"/>
                <a:cs typeface="Quicksand Bold"/>
                <a:sym typeface="Quicksand Bold"/>
              </a:rPr>
              <a:t>sinh</a:t>
            </a:r>
            <a:r>
              <a:rPr lang="en-US" sz="2400" b="1" dirty="0">
                <a:solidFill>
                  <a:schemeClr val="bg1"/>
                </a:solidFill>
                <a:latin typeface="Quicksand Bold"/>
                <a:ea typeface="Quicksand Bold"/>
                <a:cs typeface="Quicksand Bold"/>
                <a:sym typeface="Quicksand Bold"/>
              </a:rPr>
              <a:t> </a:t>
            </a:r>
            <a:r>
              <a:rPr lang="en-US" sz="2400" b="1" dirty="0" err="1">
                <a:solidFill>
                  <a:schemeClr val="bg1"/>
                </a:solidFill>
                <a:latin typeface="Quicksand Bold"/>
                <a:ea typeface="Quicksand Bold"/>
                <a:cs typeface="Quicksand Bold"/>
                <a:sym typeface="Quicksand Bold"/>
              </a:rPr>
              <a:t>tủ</a:t>
            </a:r>
            <a:r>
              <a:rPr lang="en-US" sz="2400" b="1" dirty="0">
                <a:solidFill>
                  <a:schemeClr val="bg1"/>
                </a:solidFill>
                <a:latin typeface="Quicksand Bold"/>
                <a:ea typeface="Quicksand Bold"/>
                <a:cs typeface="Quicksand Bold"/>
                <a:sym typeface="Quicksand Bold"/>
              </a:rPr>
              <a:t> Rack </a:t>
            </a:r>
            <a:r>
              <a:rPr lang="en-US" sz="2400" b="1" dirty="0" err="1">
                <a:solidFill>
                  <a:schemeClr val="bg1"/>
                </a:solidFill>
                <a:latin typeface="Quicksand Bold"/>
                <a:ea typeface="Quicksand Bold"/>
                <a:cs typeface="Quicksand Bold"/>
                <a:sym typeface="Quicksand Bold"/>
              </a:rPr>
              <a:t>định</a:t>
            </a:r>
            <a:r>
              <a:rPr lang="en-US" sz="2400" b="1" dirty="0">
                <a:solidFill>
                  <a:schemeClr val="bg1"/>
                </a:solidFill>
                <a:latin typeface="Quicksand Bold"/>
                <a:ea typeface="Quicksand Bold"/>
                <a:cs typeface="Quicksand Bold"/>
                <a:sym typeface="Quicksand Bold"/>
              </a:rPr>
              <a:t> </a:t>
            </a:r>
            <a:r>
              <a:rPr lang="en-US" sz="2400" b="1" dirty="0" err="1">
                <a:solidFill>
                  <a:schemeClr val="bg1"/>
                </a:solidFill>
                <a:latin typeface="Quicksand Bold"/>
                <a:ea typeface="Quicksand Bold"/>
                <a:cs typeface="Quicksand Bold"/>
                <a:sym typeface="Quicksand Bold"/>
              </a:rPr>
              <a:t>kì</a:t>
            </a:r>
            <a:r>
              <a:rPr lang="en-US" sz="2400" b="1" dirty="0">
                <a:solidFill>
                  <a:schemeClr val="bg1"/>
                </a:solidFill>
                <a:latin typeface="Quicksand Bold"/>
                <a:ea typeface="Quicksand Bold"/>
                <a:cs typeface="Quicksand Bold"/>
                <a:sym typeface="Quicksand Bold"/>
              </a:rPr>
              <a:t>.</a:t>
            </a:r>
            <a:endParaRPr lang="vi-VN" sz="2400" b="1" dirty="0">
              <a:solidFill>
                <a:schemeClr val="bg1"/>
              </a:solidFill>
              <a:latin typeface="Quicksand Bold"/>
              <a:ea typeface="Quicksand Bold"/>
              <a:cs typeface="Quicksand Bold"/>
              <a:sym typeface="Quicksand Bold"/>
            </a:endParaRPr>
          </a:p>
          <a:p>
            <a:pPr marL="0" lvl="0" indent="0" algn="l">
              <a:lnSpc>
                <a:spcPts val="4759"/>
              </a:lnSpc>
            </a:pPr>
            <a:endParaRPr lang="en-US" sz="2000" b="1" dirty="0">
              <a:solidFill>
                <a:schemeClr val="bg1"/>
              </a:solidFill>
              <a:latin typeface="Quicksand Bold"/>
              <a:ea typeface="Quicksand Bold"/>
              <a:cs typeface="Quicksand Bold"/>
              <a:sym typeface="Quicksand Bold"/>
            </a:endParaRPr>
          </a:p>
        </p:txBody>
      </p:sp>
      <p:grpSp>
        <p:nvGrpSpPr>
          <p:cNvPr id="54" name="Group 10">
            <a:extLst>
              <a:ext uri="{FF2B5EF4-FFF2-40B4-BE49-F238E27FC236}">
                <a16:creationId xmlns:a16="http://schemas.microsoft.com/office/drawing/2014/main" id="{AB3E2A3C-0E85-04E9-501F-E34F15658030}"/>
              </a:ext>
            </a:extLst>
          </p:cNvPr>
          <p:cNvGrpSpPr/>
          <p:nvPr/>
        </p:nvGrpSpPr>
        <p:grpSpPr>
          <a:xfrm>
            <a:off x="5638800" y="1409700"/>
            <a:ext cx="2138817" cy="2138817"/>
            <a:chOff x="0" y="0"/>
            <a:chExt cx="812800" cy="812800"/>
          </a:xfrm>
        </p:grpSpPr>
        <p:sp>
          <p:nvSpPr>
            <p:cNvPr id="55" name="Freeform 11">
              <a:extLst>
                <a:ext uri="{FF2B5EF4-FFF2-40B4-BE49-F238E27FC236}">
                  <a16:creationId xmlns:a16="http://schemas.microsoft.com/office/drawing/2014/main" id="{9597300D-8D3A-6724-EE26-9FC58E60A88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56" name="TextBox 12">
              <a:extLst>
                <a:ext uri="{FF2B5EF4-FFF2-40B4-BE49-F238E27FC236}">
                  <a16:creationId xmlns:a16="http://schemas.microsoft.com/office/drawing/2014/main" id="{6673ACBE-56CB-43FF-3EB8-2BD88952EDAE}"/>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2514600" y="-4305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dirty="0"/>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820400" y="2019300"/>
            <a:ext cx="6019800" cy="609600"/>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3106400" y="6362700"/>
            <a:ext cx="2138817" cy="21388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8" name="TextBox 18"/>
          <p:cNvSpPr txBox="1"/>
          <p:nvPr/>
        </p:nvSpPr>
        <p:spPr>
          <a:xfrm>
            <a:off x="11430000" y="2171700"/>
            <a:ext cx="4267200" cy="346249"/>
          </a:xfrm>
          <a:prstGeom prst="rect">
            <a:avLst/>
          </a:prstGeom>
        </p:spPr>
        <p:txBody>
          <a:bodyPr wrap="square" lIns="0" tIns="0" rIns="0" bIns="0" rtlCol="0" anchor="t">
            <a:spAutoFit/>
          </a:bodyPr>
          <a:lstStyle/>
          <a:p>
            <a:pPr algn="l">
              <a:lnSpc>
                <a:spcPts val="2720"/>
              </a:lnSpc>
            </a:pPr>
            <a:r>
              <a:rPr lang="en-US" sz="2400" b="1" spc="78" dirty="0" err="1">
                <a:solidFill>
                  <a:srgbClr val="FFFFFF"/>
                </a:solidFill>
                <a:latin typeface="Montserrat Medium"/>
                <a:ea typeface="Montserrat Medium"/>
                <a:cs typeface="Montserrat Medium"/>
                <a:sym typeface="Montserrat Medium"/>
              </a:rPr>
              <a:t>Nhóm</a:t>
            </a:r>
            <a:r>
              <a:rPr lang="en-US" sz="2400" b="1" spc="78" dirty="0">
                <a:solidFill>
                  <a:srgbClr val="FFFFFF"/>
                </a:solidFill>
                <a:latin typeface="Montserrat Medium"/>
                <a:ea typeface="Montserrat Medium"/>
                <a:cs typeface="Montserrat Medium"/>
                <a:sym typeface="Montserrat Medium"/>
              </a:rPr>
              <a:t> 2</a:t>
            </a:r>
          </a:p>
        </p:txBody>
      </p:sp>
      <p:sp>
        <p:nvSpPr>
          <p:cNvPr id="23" name="TextBox 18">
            <a:extLst>
              <a:ext uri="{FF2B5EF4-FFF2-40B4-BE49-F238E27FC236}">
                <a16:creationId xmlns:a16="http://schemas.microsoft.com/office/drawing/2014/main" id="{E407A9F2-3454-C37A-4A64-340A83A26E7B}"/>
              </a:ext>
            </a:extLst>
          </p:cNvPr>
          <p:cNvSpPr txBox="1"/>
          <p:nvPr/>
        </p:nvSpPr>
        <p:spPr>
          <a:xfrm>
            <a:off x="3048000" y="3924300"/>
            <a:ext cx="13182600" cy="1417632"/>
          </a:xfrm>
          <a:prstGeom prst="rect">
            <a:avLst/>
          </a:prstGeom>
        </p:spPr>
        <p:txBody>
          <a:bodyPr wrap="square" lIns="0" tIns="0" rIns="0" bIns="0" rtlCol="0" anchor="t">
            <a:spAutoFit/>
          </a:bodyPr>
          <a:lstStyle/>
          <a:p>
            <a:pPr algn="l">
              <a:lnSpc>
                <a:spcPct val="200000"/>
              </a:lnSpc>
            </a:pPr>
            <a:r>
              <a:rPr lang="en-US" sz="5400" b="1" spc="78" dirty="0" err="1">
                <a:solidFill>
                  <a:srgbClr val="FFFFFF"/>
                </a:solidFill>
                <a:latin typeface="Montserrat Medium"/>
                <a:ea typeface="Montserrat Medium"/>
                <a:cs typeface="Montserrat Medium"/>
                <a:sym typeface="Montserrat Medium"/>
              </a:rPr>
              <a:t>Cảm</a:t>
            </a:r>
            <a:r>
              <a:rPr lang="en-US" sz="5400" b="1" spc="78" dirty="0">
                <a:solidFill>
                  <a:srgbClr val="FFFFFF"/>
                </a:solidFill>
                <a:latin typeface="Montserrat Medium"/>
                <a:ea typeface="Montserrat Medium"/>
                <a:cs typeface="Montserrat Medium"/>
                <a:sym typeface="Montserrat Medium"/>
              </a:rPr>
              <a:t> </a:t>
            </a:r>
            <a:r>
              <a:rPr lang="en-US" sz="5400" b="1" spc="78" dirty="0" err="1">
                <a:solidFill>
                  <a:srgbClr val="FFFFFF"/>
                </a:solidFill>
                <a:latin typeface="Montserrat Medium"/>
                <a:ea typeface="Montserrat Medium"/>
                <a:cs typeface="Montserrat Medium"/>
                <a:sym typeface="Montserrat Medium"/>
              </a:rPr>
              <a:t>ơn</a:t>
            </a:r>
            <a:r>
              <a:rPr lang="en-US" sz="5400" b="1" spc="78" dirty="0">
                <a:solidFill>
                  <a:srgbClr val="FFFFFF"/>
                </a:solidFill>
                <a:latin typeface="Montserrat Medium"/>
                <a:ea typeface="Montserrat Medium"/>
                <a:cs typeface="Montserrat Medium"/>
                <a:sym typeface="Montserrat Medium"/>
              </a:rPr>
              <a:t> </a:t>
            </a:r>
            <a:r>
              <a:rPr lang="en-US" sz="5400" b="1" spc="78" dirty="0" err="1">
                <a:solidFill>
                  <a:srgbClr val="FFFFFF"/>
                </a:solidFill>
                <a:latin typeface="Montserrat Medium"/>
                <a:ea typeface="Montserrat Medium"/>
                <a:cs typeface="Montserrat Medium"/>
                <a:sym typeface="Montserrat Medium"/>
              </a:rPr>
              <a:t>Cô</a:t>
            </a:r>
            <a:r>
              <a:rPr lang="en-US" sz="5400" b="1" spc="78" dirty="0">
                <a:solidFill>
                  <a:srgbClr val="FFFFFF"/>
                </a:solidFill>
                <a:latin typeface="Montserrat Medium"/>
                <a:ea typeface="Montserrat Medium"/>
                <a:cs typeface="Montserrat Medium"/>
                <a:sym typeface="Montserrat Medium"/>
              </a:rPr>
              <a:t> </a:t>
            </a:r>
            <a:r>
              <a:rPr lang="en-US" sz="5400" b="1" spc="78" dirty="0" err="1">
                <a:solidFill>
                  <a:srgbClr val="FFFFFF"/>
                </a:solidFill>
                <a:latin typeface="Montserrat Medium"/>
                <a:ea typeface="Montserrat Medium"/>
                <a:cs typeface="Montserrat Medium"/>
                <a:sym typeface="Montserrat Medium"/>
              </a:rPr>
              <a:t>và</a:t>
            </a:r>
            <a:r>
              <a:rPr lang="en-US" sz="5400" b="1" spc="78" dirty="0">
                <a:solidFill>
                  <a:srgbClr val="FFFFFF"/>
                </a:solidFill>
                <a:latin typeface="Montserrat Medium"/>
                <a:ea typeface="Montserrat Medium"/>
                <a:cs typeface="Montserrat Medium"/>
                <a:sym typeface="Montserrat Medium"/>
              </a:rPr>
              <a:t> </a:t>
            </a:r>
            <a:r>
              <a:rPr lang="en-US" sz="5400" b="1" spc="78" dirty="0" err="1">
                <a:solidFill>
                  <a:srgbClr val="FFFFFF"/>
                </a:solidFill>
                <a:latin typeface="Montserrat Medium"/>
                <a:ea typeface="Montserrat Medium"/>
                <a:cs typeface="Montserrat Medium"/>
                <a:sym typeface="Montserrat Medium"/>
              </a:rPr>
              <a:t>các</a:t>
            </a:r>
            <a:r>
              <a:rPr lang="en-US" sz="5400" b="1" spc="78" dirty="0">
                <a:solidFill>
                  <a:srgbClr val="FFFFFF"/>
                </a:solidFill>
                <a:latin typeface="Montserrat Medium"/>
                <a:ea typeface="Montserrat Medium"/>
                <a:cs typeface="Montserrat Medium"/>
                <a:sym typeface="Montserrat Medium"/>
              </a:rPr>
              <a:t> </a:t>
            </a:r>
            <a:r>
              <a:rPr lang="en-US" sz="5400" b="1" spc="78" dirty="0" err="1">
                <a:solidFill>
                  <a:srgbClr val="FFFFFF"/>
                </a:solidFill>
                <a:latin typeface="Montserrat Medium"/>
                <a:ea typeface="Montserrat Medium"/>
                <a:cs typeface="Montserrat Medium"/>
                <a:sym typeface="Montserrat Medium"/>
              </a:rPr>
              <a:t>bạn</a:t>
            </a:r>
            <a:r>
              <a:rPr lang="en-US" sz="5400" b="1" spc="78" dirty="0">
                <a:solidFill>
                  <a:srgbClr val="FFFFFF"/>
                </a:solidFill>
                <a:latin typeface="Montserrat Medium"/>
                <a:ea typeface="Montserrat Medium"/>
                <a:cs typeface="Montserrat Medium"/>
                <a:sym typeface="Montserrat Medium"/>
              </a:rPr>
              <a:t> </a:t>
            </a:r>
            <a:r>
              <a:rPr lang="en-US" sz="5400" b="1" spc="78" dirty="0" err="1">
                <a:solidFill>
                  <a:srgbClr val="FFFFFF"/>
                </a:solidFill>
                <a:latin typeface="Montserrat Medium"/>
                <a:ea typeface="Montserrat Medium"/>
                <a:cs typeface="Montserrat Medium"/>
                <a:sym typeface="Montserrat Medium"/>
              </a:rPr>
              <a:t>đã</a:t>
            </a:r>
            <a:r>
              <a:rPr lang="en-US" sz="5400" b="1" spc="78" dirty="0">
                <a:solidFill>
                  <a:srgbClr val="FFFFFF"/>
                </a:solidFill>
                <a:latin typeface="Montserrat Medium"/>
                <a:ea typeface="Montserrat Medium"/>
                <a:cs typeface="Montserrat Medium"/>
                <a:sym typeface="Montserrat Medium"/>
              </a:rPr>
              <a:t> </a:t>
            </a:r>
            <a:r>
              <a:rPr lang="en-US" sz="5400" b="1" spc="78" dirty="0" err="1">
                <a:solidFill>
                  <a:srgbClr val="FFFFFF"/>
                </a:solidFill>
                <a:latin typeface="Montserrat Medium"/>
                <a:ea typeface="Montserrat Medium"/>
                <a:cs typeface="Montserrat Medium"/>
                <a:sym typeface="Montserrat Medium"/>
              </a:rPr>
              <a:t>theo</a:t>
            </a:r>
            <a:r>
              <a:rPr lang="en-US" sz="5400" b="1" spc="78" dirty="0">
                <a:solidFill>
                  <a:srgbClr val="FFFFFF"/>
                </a:solidFill>
                <a:latin typeface="Montserrat Medium"/>
                <a:ea typeface="Montserrat Medium"/>
                <a:cs typeface="Montserrat Medium"/>
                <a:sym typeface="Montserrat Medium"/>
              </a:rPr>
              <a:t> </a:t>
            </a:r>
            <a:r>
              <a:rPr lang="en-US" sz="5400" b="1" spc="78" dirty="0" err="1">
                <a:solidFill>
                  <a:srgbClr val="FFFFFF"/>
                </a:solidFill>
                <a:latin typeface="Montserrat Medium"/>
                <a:ea typeface="Montserrat Medium"/>
                <a:cs typeface="Montserrat Medium"/>
                <a:sym typeface="Montserrat Medium"/>
              </a:rPr>
              <a:t>dõi</a:t>
            </a:r>
            <a:r>
              <a:rPr lang="en-US" sz="5400" b="1" spc="78" dirty="0">
                <a:solidFill>
                  <a:srgbClr val="FFFFFF"/>
                </a:solidFill>
                <a:latin typeface="Montserrat Medium"/>
                <a:ea typeface="Montserrat Medium"/>
                <a:cs typeface="Montserrat Medium"/>
                <a:sym typeface="Montserrat Medium"/>
              </a:rPr>
              <a:t> !</a:t>
            </a:r>
          </a:p>
        </p:txBody>
      </p:sp>
      <p:grpSp>
        <p:nvGrpSpPr>
          <p:cNvPr id="24" name="Group 19">
            <a:extLst>
              <a:ext uri="{FF2B5EF4-FFF2-40B4-BE49-F238E27FC236}">
                <a16:creationId xmlns:a16="http://schemas.microsoft.com/office/drawing/2014/main" id="{10710618-D91E-7DB1-95A0-0A7216A0C100}"/>
              </a:ext>
            </a:extLst>
          </p:cNvPr>
          <p:cNvGrpSpPr/>
          <p:nvPr/>
        </p:nvGrpSpPr>
        <p:grpSpPr>
          <a:xfrm rot="10800000">
            <a:off x="0" y="647700"/>
            <a:ext cx="5105400" cy="990600"/>
            <a:chOff x="0" y="0"/>
            <a:chExt cx="706025" cy="236438"/>
          </a:xfrm>
        </p:grpSpPr>
        <p:sp>
          <p:nvSpPr>
            <p:cNvPr id="25" name="Freeform 20">
              <a:extLst>
                <a:ext uri="{FF2B5EF4-FFF2-40B4-BE49-F238E27FC236}">
                  <a16:creationId xmlns:a16="http://schemas.microsoft.com/office/drawing/2014/main" id="{89519392-DD74-69B1-881B-F096A0D8FE1D}"/>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6" name="TextBox 21">
              <a:extLst>
                <a:ext uri="{FF2B5EF4-FFF2-40B4-BE49-F238E27FC236}">
                  <a16:creationId xmlns:a16="http://schemas.microsoft.com/office/drawing/2014/main" id="{38BEE993-3584-6EBB-B7D3-5610A4C29920}"/>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31" name="TextBox 18">
            <a:extLst>
              <a:ext uri="{FF2B5EF4-FFF2-40B4-BE49-F238E27FC236}">
                <a16:creationId xmlns:a16="http://schemas.microsoft.com/office/drawing/2014/main" id="{D8A2615C-913E-0330-BB2E-A03EA64F2AAF}"/>
              </a:ext>
            </a:extLst>
          </p:cNvPr>
          <p:cNvSpPr txBox="1"/>
          <p:nvPr/>
        </p:nvSpPr>
        <p:spPr>
          <a:xfrm>
            <a:off x="609600" y="1104900"/>
            <a:ext cx="6781800" cy="437043"/>
          </a:xfrm>
          <a:prstGeom prst="rect">
            <a:avLst/>
          </a:prstGeom>
        </p:spPr>
        <p:txBody>
          <a:bodyPr wrap="square" lIns="0" tIns="0" rIns="0" bIns="0" rtlCol="0" anchor="t">
            <a:spAutoFit/>
          </a:bodyPr>
          <a:lstStyle/>
          <a:p>
            <a:pPr algn="l">
              <a:lnSpc>
                <a:spcPts val="2720"/>
              </a:lnSpc>
            </a:pPr>
            <a:r>
              <a:rPr lang="en-US" sz="4800" b="1" spc="78" dirty="0" err="1">
                <a:solidFill>
                  <a:srgbClr val="FFFFFF"/>
                </a:solidFill>
                <a:latin typeface="Aharoni" panose="02010803020104030203" pitchFamily="2" charset="-79"/>
                <a:ea typeface="Microsoft Himalaya" panose="01010100010101010101" pitchFamily="2" charset="0"/>
                <a:cs typeface="Aharoni" panose="02010803020104030203" pitchFamily="2" charset="-79"/>
                <a:sym typeface="Montserrat Medium"/>
              </a:rPr>
              <a:t>Thiết</a:t>
            </a:r>
            <a:r>
              <a:rPr lang="en-US" sz="4800" b="1" spc="78" dirty="0">
                <a:solidFill>
                  <a:srgbClr val="FFFFFF"/>
                </a:solidFill>
                <a:latin typeface="Aharoni" panose="02010803020104030203" pitchFamily="2" charset="-79"/>
                <a:ea typeface="Microsoft Himalaya" panose="01010100010101010101" pitchFamily="2" charset="0"/>
                <a:cs typeface="Aharoni" panose="02010803020104030203" pitchFamily="2" charset="-79"/>
                <a:sym typeface="Montserrat Medium"/>
              </a:rPr>
              <a:t> </a:t>
            </a:r>
            <a:r>
              <a:rPr lang="en-US" sz="4800" b="1" spc="78" dirty="0" err="1">
                <a:solidFill>
                  <a:srgbClr val="FFFFFF"/>
                </a:solidFill>
                <a:latin typeface="Aharoni" panose="02010803020104030203" pitchFamily="2" charset="-79"/>
                <a:ea typeface="Microsoft Himalaya" panose="01010100010101010101" pitchFamily="2" charset="0"/>
                <a:cs typeface="Aharoni" panose="02010803020104030203" pitchFamily="2" charset="-79"/>
                <a:sym typeface="Montserrat Medium"/>
              </a:rPr>
              <a:t>Kế</a:t>
            </a:r>
            <a:r>
              <a:rPr lang="en-US" sz="4800" b="1" spc="78" dirty="0">
                <a:solidFill>
                  <a:srgbClr val="FFFFFF"/>
                </a:solidFill>
                <a:latin typeface="Aharoni" panose="02010803020104030203" pitchFamily="2" charset="-79"/>
                <a:ea typeface="Microsoft Himalaya" panose="01010100010101010101" pitchFamily="2" charset="0"/>
                <a:cs typeface="Aharoni" panose="02010803020104030203" pitchFamily="2" charset="-79"/>
                <a:sym typeface="Montserrat Medium"/>
              </a:rPr>
              <a:t> </a:t>
            </a:r>
            <a:r>
              <a:rPr lang="en-US" sz="4800" b="1" spc="78" dirty="0" err="1">
                <a:solidFill>
                  <a:srgbClr val="FFFFFF"/>
                </a:solidFill>
                <a:latin typeface="Aharoni" panose="02010803020104030203" pitchFamily="2" charset="-79"/>
                <a:ea typeface="Microsoft Himalaya" panose="01010100010101010101" pitchFamily="2" charset="0"/>
                <a:cs typeface="Aharoni" panose="02010803020104030203" pitchFamily="2" charset="-79"/>
                <a:sym typeface="Montserrat Medium"/>
              </a:rPr>
              <a:t>Mạng</a:t>
            </a:r>
            <a:endParaRPr lang="en-US" sz="4800" b="1" spc="78" dirty="0">
              <a:solidFill>
                <a:srgbClr val="FFFFFF"/>
              </a:solidFill>
              <a:latin typeface="Aharoni" panose="02010803020104030203" pitchFamily="2" charset="-79"/>
              <a:ea typeface="Microsoft Himalaya" panose="01010100010101010101" pitchFamily="2" charset="0"/>
              <a:cs typeface="Aharoni" panose="02010803020104030203" pitchFamily="2" charset="-79"/>
              <a:sym typeface="Montserrat Medium"/>
            </a:endParaRPr>
          </a:p>
        </p:txBody>
      </p:sp>
      <p:sp>
        <p:nvSpPr>
          <p:cNvPr id="32" name="Freeform 2">
            <a:extLst>
              <a:ext uri="{FF2B5EF4-FFF2-40B4-BE49-F238E27FC236}">
                <a16:creationId xmlns:a16="http://schemas.microsoft.com/office/drawing/2014/main" id="{018E6365-35A6-3269-9A25-F50ED9B84EC2}"/>
              </a:ext>
            </a:extLst>
          </p:cNvPr>
          <p:cNvSpPr/>
          <p:nvPr/>
        </p:nvSpPr>
        <p:spPr>
          <a:xfrm flipH="1">
            <a:off x="-13106400" y="-26289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838200" y="-3543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txBody>
          <a:bodyPr/>
          <a:lstStyle/>
          <a:p>
            <a:endParaRPr lang="en-US" dirty="0"/>
          </a:p>
        </p:txBody>
      </p:sp>
      <p:sp>
        <p:nvSpPr>
          <p:cNvPr id="4" name="Freeform 4"/>
          <p:cNvSpPr/>
          <p:nvPr/>
        </p:nvSpPr>
        <p:spPr>
          <a:xfrm flipH="1">
            <a:off x="172600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295400" y="2781300"/>
            <a:ext cx="24860794" cy="10744200"/>
          </a:xfrm>
          <a:custGeom>
            <a:avLst/>
            <a:gdLst/>
            <a:ahLst/>
            <a:cxnLst/>
            <a:rect l="l" t="t" r="r" b="b"/>
            <a:pathLst>
              <a:path w="13199814" h="5627536">
                <a:moveTo>
                  <a:pt x="13199814" y="0"/>
                </a:moveTo>
                <a:lnTo>
                  <a:pt x="0" y="0"/>
                </a:lnTo>
                <a:lnTo>
                  <a:pt x="0" y="5627536"/>
                </a:lnTo>
                <a:lnTo>
                  <a:pt x="13199814" y="5627536"/>
                </a:lnTo>
                <a:lnTo>
                  <a:pt x="13199814" y="0"/>
                </a:lnTo>
                <a:close/>
              </a:path>
            </a:pathLst>
          </a:custGeom>
          <a:blipFill>
            <a:blip r:embed="rId6">
              <a:alphaModFix amt="43999"/>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1562683" y="2441108"/>
            <a:ext cx="1148007" cy="11480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solidFill>
                  <a:schemeClr val="bg1"/>
                </a:solidFill>
              </a:endParaRPr>
            </a:p>
          </p:txBody>
        </p:sp>
      </p:grpSp>
      <p:grpSp>
        <p:nvGrpSpPr>
          <p:cNvPr id="20" name="Group 20"/>
          <p:cNvGrpSpPr/>
          <p:nvPr/>
        </p:nvGrpSpPr>
        <p:grpSpPr>
          <a:xfrm>
            <a:off x="1562683" y="4361019"/>
            <a:ext cx="1148007" cy="11480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solidFill>
                  <a:schemeClr val="bg1"/>
                </a:solidFill>
              </a:endParaRPr>
            </a:p>
          </p:txBody>
        </p:sp>
      </p:grpSp>
      <p:grpSp>
        <p:nvGrpSpPr>
          <p:cNvPr id="24" name="Group 24"/>
          <p:cNvGrpSpPr/>
          <p:nvPr/>
        </p:nvGrpSpPr>
        <p:grpSpPr>
          <a:xfrm>
            <a:off x="1562683" y="6280930"/>
            <a:ext cx="1148007" cy="11480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solidFill>
                  <a:schemeClr val="bg1"/>
                </a:solidFill>
              </a:endParaRPr>
            </a:p>
          </p:txBody>
        </p:sp>
      </p:grpSp>
      <p:grpSp>
        <p:nvGrpSpPr>
          <p:cNvPr id="27" name="Group 11">
            <a:extLst>
              <a:ext uri="{FF2B5EF4-FFF2-40B4-BE49-F238E27FC236}">
                <a16:creationId xmlns:a16="http://schemas.microsoft.com/office/drawing/2014/main" id="{50A0829F-3EFC-316E-BBFB-107DB0DDA5E4}"/>
              </a:ext>
            </a:extLst>
          </p:cNvPr>
          <p:cNvGrpSpPr/>
          <p:nvPr/>
        </p:nvGrpSpPr>
        <p:grpSpPr>
          <a:xfrm>
            <a:off x="1447800" y="419100"/>
            <a:ext cx="17145000" cy="1126324"/>
            <a:chOff x="0" y="0"/>
            <a:chExt cx="706025" cy="236438"/>
          </a:xfrm>
        </p:grpSpPr>
        <p:sp>
          <p:nvSpPr>
            <p:cNvPr id="28" name="Freeform 12">
              <a:extLst>
                <a:ext uri="{FF2B5EF4-FFF2-40B4-BE49-F238E27FC236}">
                  <a16:creationId xmlns:a16="http://schemas.microsoft.com/office/drawing/2014/main" id="{EF976ED7-5593-4747-A9BB-EA72A3AA7391}"/>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29" name="TextBox 13">
              <a:extLst>
                <a:ext uri="{FF2B5EF4-FFF2-40B4-BE49-F238E27FC236}">
                  <a16:creationId xmlns:a16="http://schemas.microsoft.com/office/drawing/2014/main" id="{6B971E70-A31F-8E8A-D4C0-77BF5756EDC1}"/>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sz="3200">
                <a:solidFill>
                  <a:schemeClr val="bg1"/>
                </a:solidFill>
              </a:endParaRPr>
            </a:p>
          </p:txBody>
        </p:sp>
      </p:grpSp>
      <p:sp>
        <p:nvSpPr>
          <p:cNvPr id="31" name="TextBox 30">
            <a:extLst>
              <a:ext uri="{FF2B5EF4-FFF2-40B4-BE49-F238E27FC236}">
                <a16:creationId xmlns:a16="http://schemas.microsoft.com/office/drawing/2014/main" id="{BC929C38-5F13-8572-0241-6BA4A2CEF0F3}"/>
              </a:ext>
            </a:extLst>
          </p:cNvPr>
          <p:cNvSpPr txBox="1"/>
          <p:nvPr/>
        </p:nvSpPr>
        <p:spPr>
          <a:xfrm>
            <a:off x="1676400" y="342900"/>
            <a:ext cx="16302940" cy="1115690"/>
          </a:xfrm>
          <a:prstGeom prst="rect">
            <a:avLst/>
          </a:prstGeom>
          <a:noFill/>
        </p:spPr>
        <p:txBody>
          <a:bodyPr wrap="square">
            <a:spAutoFit/>
          </a:bodyPr>
          <a:lstStyle/>
          <a:p>
            <a:pPr marL="0" lvl="0" indent="0" algn="l">
              <a:lnSpc>
                <a:spcPts val="8959"/>
              </a:lnSpc>
              <a:spcBef>
                <a:spcPct val="0"/>
              </a:spcBef>
            </a:pPr>
            <a:r>
              <a:rPr lang="vi-VN" sz="5400" b="1" i="1" dirty="0">
                <a:solidFill>
                  <a:schemeClr val="bg1"/>
                </a:solidFill>
                <a:latin typeface="Cormorant Garamond Bold Italics"/>
                <a:ea typeface="Cormorant Garamond Bold Italics"/>
                <a:cs typeface="Cormorant Garamond Bold Italics"/>
                <a:sym typeface="Cormorant Garamond Bold Italics"/>
              </a:rPr>
              <a:t>Thu thập và phân tích yêu cầu</a:t>
            </a:r>
            <a:endParaRPr lang="en-US" sz="5400" b="1" i="1" dirty="0">
              <a:solidFill>
                <a:schemeClr val="bg1"/>
              </a:solidFill>
              <a:latin typeface="Cormorant Garamond Bold Italics"/>
              <a:ea typeface="Cormorant Garamond Bold Italics"/>
              <a:cs typeface="Cormorant Garamond Bold Italics"/>
              <a:sym typeface="Cormorant Garamond Bold Italics"/>
            </a:endParaRPr>
          </a:p>
        </p:txBody>
      </p:sp>
      <p:sp>
        <p:nvSpPr>
          <p:cNvPr id="34" name="TextBox 11">
            <a:extLst>
              <a:ext uri="{FF2B5EF4-FFF2-40B4-BE49-F238E27FC236}">
                <a16:creationId xmlns:a16="http://schemas.microsoft.com/office/drawing/2014/main" id="{2E71A432-7254-08EF-49C1-B40A13ACD22F}"/>
              </a:ext>
            </a:extLst>
          </p:cNvPr>
          <p:cNvSpPr txBox="1"/>
          <p:nvPr/>
        </p:nvSpPr>
        <p:spPr>
          <a:xfrm>
            <a:off x="2362200" y="29337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Số lượng thiết bị</a:t>
            </a:r>
            <a:r>
              <a:rPr lang="en-US" sz="3200" b="1" dirty="0">
                <a:solidFill>
                  <a:schemeClr val="bg1"/>
                </a:solidFill>
                <a:latin typeface="Quicksand Bold"/>
                <a:ea typeface="Quicksand Bold"/>
                <a:cs typeface="Quicksand Bold"/>
                <a:sym typeface="Quicksand Bold"/>
              </a:rPr>
              <a:t>:</a:t>
            </a:r>
          </a:p>
        </p:txBody>
      </p:sp>
      <p:sp>
        <p:nvSpPr>
          <p:cNvPr id="35" name="TextBox 8">
            <a:extLst>
              <a:ext uri="{FF2B5EF4-FFF2-40B4-BE49-F238E27FC236}">
                <a16:creationId xmlns:a16="http://schemas.microsoft.com/office/drawing/2014/main" id="{E7067DD4-D826-8A49-BC48-1287439153FF}"/>
              </a:ext>
            </a:extLst>
          </p:cNvPr>
          <p:cNvSpPr txBox="1"/>
          <p:nvPr/>
        </p:nvSpPr>
        <p:spPr>
          <a:xfrm>
            <a:off x="2286000" y="3467100"/>
            <a:ext cx="14935200" cy="1013611"/>
          </a:xfrm>
          <a:prstGeom prst="rect">
            <a:avLst/>
          </a:prstGeom>
        </p:spPr>
        <p:txBody>
          <a:bodyPr wrap="square" lIns="0" tIns="0" rIns="0" bIns="0" rtlCol="0" anchor="t">
            <a:spAutoFit/>
          </a:bodyPr>
          <a:lstStyle/>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27 máy tính ( mạng có dây, VLAN 10)</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27 điện thoại ( Wi-Fi, VLAN 20, chỉ truy cập Internet) </a:t>
            </a:r>
            <a:endParaRPr lang="en-US" sz="3200" dirty="0">
              <a:solidFill>
                <a:schemeClr val="bg1"/>
              </a:solidFill>
              <a:latin typeface="Quicksand"/>
              <a:ea typeface="Quicksand"/>
              <a:cs typeface="Quicksand"/>
              <a:sym typeface="Quicksand"/>
            </a:endParaRPr>
          </a:p>
        </p:txBody>
      </p:sp>
      <p:sp>
        <p:nvSpPr>
          <p:cNvPr id="37" name="TextBox 12">
            <a:extLst>
              <a:ext uri="{FF2B5EF4-FFF2-40B4-BE49-F238E27FC236}">
                <a16:creationId xmlns:a16="http://schemas.microsoft.com/office/drawing/2014/main" id="{62DA73EA-48BD-95B4-EDCA-549011D7FD48}"/>
              </a:ext>
            </a:extLst>
          </p:cNvPr>
          <p:cNvSpPr txBox="1"/>
          <p:nvPr/>
        </p:nvSpPr>
        <p:spPr>
          <a:xfrm>
            <a:off x="2362200" y="4533900"/>
            <a:ext cx="10527757" cy="555152"/>
          </a:xfrm>
          <a:prstGeom prst="rect">
            <a:avLst/>
          </a:prstGeom>
        </p:spPr>
        <p:txBody>
          <a:bodyPr lIns="0" tIns="0" rIns="0" bIns="0" rtlCol="0" anchor="t">
            <a:spAutoFit/>
          </a:bodyPr>
          <a:lstStyle/>
          <a:p>
            <a:pPr marL="0" lvl="0" indent="0" algn="l">
              <a:lnSpc>
                <a:spcPts val="4759"/>
              </a:lnSpc>
            </a:pPr>
            <a:r>
              <a:rPr lang="vi-VN" sz="3200" b="1" dirty="0">
                <a:solidFill>
                  <a:schemeClr val="bg1"/>
                </a:solidFill>
                <a:latin typeface="Quicksand Bold"/>
                <a:ea typeface="Quicksand Bold"/>
                <a:cs typeface="Quicksand Bold"/>
                <a:sym typeface="Quicksand Bold"/>
              </a:rPr>
              <a:t>Yêu cầu kĩ thuật</a:t>
            </a:r>
            <a:r>
              <a:rPr lang="en-US" sz="3200" b="1" dirty="0">
                <a:solidFill>
                  <a:schemeClr val="bg1"/>
                </a:solidFill>
                <a:latin typeface="Quicksand Bold"/>
                <a:ea typeface="Quicksand Bold"/>
                <a:cs typeface="Quicksand Bold"/>
                <a:sym typeface="Quicksand Bold"/>
              </a:rPr>
              <a:t>:</a:t>
            </a:r>
          </a:p>
        </p:txBody>
      </p:sp>
      <p:sp>
        <p:nvSpPr>
          <p:cNvPr id="38" name="TextBox 9">
            <a:extLst>
              <a:ext uri="{FF2B5EF4-FFF2-40B4-BE49-F238E27FC236}">
                <a16:creationId xmlns:a16="http://schemas.microsoft.com/office/drawing/2014/main" id="{F153C273-3754-5231-8A54-3C1F8E267754}"/>
              </a:ext>
            </a:extLst>
          </p:cNvPr>
          <p:cNvSpPr txBox="1"/>
          <p:nvPr/>
        </p:nvSpPr>
        <p:spPr>
          <a:xfrm>
            <a:off x="2362200" y="5067300"/>
            <a:ext cx="14554200" cy="3116687"/>
          </a:xfrm>
          <a:prstGeom prst="rect">
            <a:avLst/>
          </a:prstGeom>
        </p:spPr>
        <p:txBody>
          <a:bodyPr wrap="square" lIns="0" tIns="0" rIns="0" bIns="0" rtlCol="0" anchor="t">
            <a:spAutoFit/>
          </a:bodyPr>
          <a:lstStyle/>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Mạng ổn định: Băng thông tối thiêu 100 Mbps, khuyến nghị 200 Mbps</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Dễ quản lí: Cấu hình tập trung</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Mở rộng vừa đủ: Dự phòng nhỏ</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Theo mô hình Client-Server: </a:t>
            </a:r>
            <a:endParaRPr lang="en-US" sz="3200" dirty="0">
              <a:solidFill>
                <a:schemeClr val="bg1"/>
              </a:solidFill>
              <a:latin typeface="Quicksand"/>
              <a:ea typeface="Quicksand"/>
              <a:cs typeface="Quicksand"/>
              <a:sym typeface="Quicksand"/>
            </a:endParaRPr>
          </a:p>
          <a:p>
            <a:pPr marL="259080" lvl="1" algn="l">
              <a:lnSpc>
                <a:spcPts val="4079"/>
              </a:lnSpc>
            </a:pPr>
            <a:r>
              <a:rPr lang="en-US" sz="3200" dirty="0">
                <a:solidFill>
                  <a:schemeClr val="bg1"/>
                </a:solidFill>
                <a:latin typeface="Quicksand"/>
                <a:ea typeface="Quicksand"/>
                <a:cs typeface="Quicksand"/>
                <a:sym typeface="Quicksand"/>
              </a:rPr>
              <a:t>	</a:t>
            </a:r>
            <a:r>
              <a:rPr lang="vi-VN" sz="3200" dirty="0">
                <a:solidFill>
                  <a:schemeClr val="bg1"/>
                </a:solidFill>
                <a:latin typeface="Quicksand"/>
                <a:ea typeface="Quicksand"/>
                <a:cs typeface="Quicksand"/>
                <a:sym typeface="Quicksand"/>
              </a:rPr>
              <a:t>File Server nội bộ</a:t>
            </a:r>
            <a:r>
              <a:rPr lang="en-US" sz="3200" dirty="0">
                <a:solidFill>
                  <a:schemeClr val="bg1"/>
                </a:solidFill>
                <a:latin typeface="Quicksand"/>
                <a:ea typeface="Quicksand"/>
                <a:cs typeface="Quicksand"/>
                <a:sym typeface="Quicksand"/>
              </a:rPr>
              <a:t> : chia </a:t>
            </a:r>
            <a:r>
              <a:rPr lang="en-US" sz="3200" dirty="0" err="1">
                <a:solidFill>
                  <a:schemeClr val="bg1"/>
                </a:solidFill>
                <a:latin typeface="Quicksand"/>
                <a:ea typeface="Quicksand"/>
                <a:cs typeface="Quicksand"/>
                <a:sym typeface="Quicksand"/>
              </a:rPr>
              <a:t>sẻ</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tài</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nguyên</a:t>
            </a:r>
            <a:endParaRPr lang="vi-VN" sz="3200" dirty="0">
              <a:solidFill>
                <a:schemeClr val="bg1"/>
              </a:solidFill>
              <a:latin typeface="Quicksand"/>
              <a:ea typeface="Quicksand"/>
              <a:cs typeface="Quicksand"/>
              <a:sym typeface="Quicksand"/>
            </a:endParaRPr>
          </a:p>
          <a:p>
            <a:pPr marL="259080" lvl="1" algn="l">
              <a:lnSpc>
                <a:spcPts val="4079"/>
              </a:lnSpc>
            </a:pPr>
            <a:r>
              <a:rPr lang="en-US" sz="3200" dirty="0">
                <a:solidFill>
                  <a:schemeClr val="bg1"/>
                </a:solidFill>
                <a:latin typeface="Quicksand"/>
                <a:ea typeface="Quicksand"/>
                <a:cs typeface="Quicksand"/>
                <a:sym typeface="Quicksand"/>
              </a:rPr>
              <a:t>	</a:t>
            </a:r>
            <a:r>
              <a:rPr lang="vi-VN" sz="3200" dirty="0">
                <a:solidFill>
                  <a:schemeClr val="bg1"/>
                </a:solidFill>
                <a:latin typeface="Quicksand"/>
                <a:ea typeface="Quicksand"/>
                <a:cs typeface="Quicksand"/>
                <a:sym typeface="Quicksand"/>
              </a:rPr>
              <a:t>NAS</a:t>
            </a:r>
            <a:r>
              <a:rPr lang="en-US" sz="3200" dirty="0">
                <a:solidFill>
                  <a:schemeClr val="bg1"/>
                </a:solidFill>
                <a:latin typeface="Quicksand"/>
                <a:ea typeface="Quicksand"/>
                <a:cs typeface="Quicksand"/>
                <a:sym typeface="Quicksand"/>
              </a:rPr>
              <a:t> : </a:t>
            </a:r>
            <a:r>
              <a:rPr lang="en-US" sz="3200" dirty="0" err="1">
                <a:solidFill>
                  <a:schemeClr val="bg1"/>
                </a:solidFill>
                <a:latin typeface="Quicksand"/>
                <a:ea typeface="Quicksand"/>
                <a:cs typeface="Quicksand"/>
                <a:sym typeface="Quicksand"/>
              </a:rPr>
              <a:t>sao</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lưu</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dữ</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liệu</a:t>
            </a:r>
            <a:r>
              <a:rPr lang="en-US" sz="3200" dirty="0">
                <a:solidFill>
                  <a:schemeClr val="bg1"/>
                </a:solidFill>
                <a:latin typeface="Quicksand"/>
                <a:ea typeface="Quicksand"/>
                <a:cs typeface="Quicksand"/>
                <a:sym typeface="Quicksand"/>
              </a:rPr>
              <a:t>.</a:t>
            </a:r>
          </a:p>
        </p:txBody>
      </p:sp>
      <p:sp>
        <p:nvSpPr>
          <p:cNvPr id="39" name="TextBox 13">
            <a:extLst>
              <a:ext uri="{FF2B5EF4-FFF2-40B4-BE49-F238E27FC236}">
                <a16:creationId xmlns:a16="http://schemas.microsoft.com/office/drawing/2014/main" id="{227E92B3-722F-71B0-04BE-0FB2C4FBF245}"/>
              </a:ext>
            </a:extLst>
          </p:cNvPr>
          <p:cNvSpPr txBox="1"/>
          <p:nvPr/>
        </p:nvSpPr>
        <p:spPr>
          <a:xfrm>
            <a:off x="2590800" y="8496300"/>
            <a:ext cx="10527757" cy="555152"/>
          </a:xfrm>
          <a:prstGeom prst="rect">
            <a:avLst/>
          </a:prstGeom>
        </p:spPr>
        <p:txBody>
          <a:bodyPr lIns="0" tIns="0" rIns="0" bIns="0" rtlCol="0" anchor="t">
            <a:spAutoFit/>
          </a:bodyPr>
          <a:lstStyle/>
          <a:p>
            <a:pPr marL="0" lvl="0" indent="0" algn="l">
              <a:lnSpc>
                <a:spcPts val="4759"/>
              </a:lnSpc>
            </a:pPr>
            <a:r>
              <a:rPr lang="vi-VN" sz="3200" b="1" dirty="0">
                <a:solidFill>
                  <a:schemeClr val="bg1"/>
                </a:solidFill>
                <a:latin typeface="Quicksand Bold"/>
                <a:ea typeface="Quicksand Bold"/>
                <a:cs typeface="Quicksand Bold"/>
                <a:sym typeface="Quicksand Bold"/>
              </a:rPr>
              <a:t>Môi trường</a:t>
            </a:r>
            <a:r>
              <a:rPr lang="en-US" sz="3200" b="1" dirty="0">
                <a:solidFill>
                  <a:schemeClr val="bg1"/>
                </a:solidFill>
                <a:latin typeface="Quicksand Bold"/>
                <a:ea typeface="Quicksand Bold"/>
                <a:cs typeface="Quicksand Bold"/>
                <a:sym typeface="Quicksand Bold"/>
              </a:rPr>
              <a:t>:</a:t>
            </a:r>
          </a:p>
        </p:txBody>
      </p:sp>
      <p:sp>
        <p:nvSpPr>
          <p:cNvPr id="40" name="TextBox 10">
            <a:extLst>
              <a:ext uri="{FF2B5EF4-FFF2-40B4-BE49-F238E27FC236}">
                <a16:creationId xmlns:a16="http://schemas.microsoft.com/office/drawing/2014/main" id="{305F0E5A-4140-E8D5-2482-C54E665051E6}"/>
              </a:ext>
            </a:extLst>
          </p:cNvPr>
          <p:cNvSpPr txBox="1"/>
          <p:nvPr/>
        </p:nvSpPr>
        <p:spPr>
          <a:xfrm>
            <a:off x="2514600" y="9182100"/>
            <a:ext cx="13792200" cy="487826"/>
          </a:xfrm>
          <a:prstGeom prst="rect">
            <a:avLst/>
          </a:prstGeom>
        </p:spPr>
        <p:txBody>
          <a:bodyPr wrap="square" lIns="0" tIns="0" rIns="0" bIns="0" rtlCol="0" anchor="t">
            <a:spAutoFit/>
          </a:bodyPr>
          <a:lstStyle/>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Ngôi nhà 3 tầng (~10m x 12,5m/tầng), mỗi phòng (~5m x 5m)</a:t>
            </a:r>
            <a:endParaRPr lang="en-US" sz="3200" dirty="0">
              <a:solidFill>
                <a:schemeClr val="bg1"/>
              </a:solidFill>
              <a:latin typeface="Quicksand"/>
              <a:ea typeface="Quicksand"/>
              <a:cs typeface="Quicksand"/>
              <a:sym typeface="Quicksand"/>
            </a:endParaRPr>
          </a:p>
        </p:txBody>
      </p:sp>
      <p:sp>
        <p:nvSpPr>
          <p:cNvPr id="42" name="TextBox 4">
            <a:extLst>
              <a:ext uri="{FF2B5EF4-FFF2-40B4-BE49-F238E27FC236}">
                <a16:creationId xmlns:a16="http://schemas.microsoft.com/office/drawing/2014/main" id="{EBF1B32E-AC1D-3704-4703-EE520F738739}"/>
              </a:ext>
            </a:extLst>
          </p:cNvPr>
          <p:cNvSpPr txBox="1"/>
          <p:nvPr/>
        </p:nvSpPr>
        <p:spPr>
          <a:xfrm>
            <a:off x="3268797" y="1333500"/>
            <a:ext cx="2598602" cy="1068916"/>
          </a:xfrm>
          <a:prstGeom prst="rect">
            <a:avLst/>
          </a:prstGeom>
        </p:spPr>
        <p:txBody>
          <a:bodyPr lIns="50800" tIns="50800" rIns="50800" bIns="50800" rtlCol="0" anchor="ctr"/>
          <a:lstStyle/>
          <a:p>
            <a:pPr marL="0" lvl="0" indent="0" algn="ctr">
              <a:lnSpc>
                <a:spcPts val="2783"/>
              </a:lnSpc>
              <a:spcBef>
                <a:spcPct val="0"/>
              </a:spcBef>
            </a:pPr>
            <a:endParaRPr sz="3200" b="1">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44" name="Group 16">
            <a:extLst>
              <a:ext uri="{FF2B5EF4-FFF2-40B4-BE49-F238E27FC236}">
                <a16:creationId xmlns:a16="http://schemas.microsoft.com/office/drawing/2014/main" id="{C754AFEC-3AC8-0EA7-7894-D310085343A4}"/>
              </a:ext>
            </a:extLst>
          </p:cNvPr>
          <p:cNvGrpSpPr/>
          <p:nvPr/>
        </p:nvGrpSpPr>
        <p:grpSpPr>
          <a:xfrm>
            <a:off x="0" y="1714500"/>
            <a:ext cx="4128487" cy="897724"/>
            <a:chOff x="0" y="0"/>
            <a:chExt cx="706025" cy="236438"/>
          </a:xfrm>
        </p:grpSpPr>
        <p:sp>
          <p:nvSpPr>
            <p:cNvPr id="45" name="Freeform 17">
              <a:extLst>
                <a:ext uri="{FF2B5EF4-FFF2-40B4-BE49-F238E27FC236}">
                  <a16:creationId xmlns:a16="http://schemas.microsoft.com/office/drawing/2014/main" id="{663366C0-140B-26D6-711C-243ADE5435E7}"/>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46" name="TextBox 18">
              <a:extLst>
                <a:ext uri="{FF2B5EF4-FFF2-40B4-BE49-F238E27FC236}">
                  <a16:creationId xmlns:a16="http://schemas.microsoft.com/office/drawing/2014/main" id="{55DB33E9-3D4C-A30A-B7FD-45CA7E66D441}"/>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48" name="TextBox 47">
            <a:extLst>
              <a:ext uri="{FF2B5EF4-FFF2-40B4-BE49-F238E27FC236}">
                <a16:creationId xmlns:a16="http://schemas.microsoft.com/office/drawing/2014/main" id="{4A7C4E32-F81F-2288-C8C3-5D06F73D3BAE}"/>
              </a:ext>
            </a:extLst>
          </p:cNvPr>
          <p:cNvSpPr txBox="1"/>
          <p:nvPr/>
        </p:nvSpPr>
        <p:spPr>
          <a:xfrm>
            <a:off x="1676400" y="952500"/>
            <a:ext cx="13493930" cy="1528239"/>
          </a:xfrm>
          <a:prstGeom prst="rect">
            <a:avLst/>
          </a:prstGeom>
          <a:noFill/>
        </p:spPr>
        <p:txBody>
          <a:bodyPr wrap="square">
            <a:spAutoFit/>
          </a:bodyPr>
          <a:lstStyle/>
          <a:p>
            <a:pPr algn="just">
              <a:lnSpc>
                <a:spcPts val="13653"/>
              </a:lnSpc>
              <a:spcBef>
                <a:spcPct val="0"/>
              </a:spcBef>
            </a:pPr>
            <a:r>
              <a:rPr lang="en-US" sz="3200" b="1" dirty="0" err="1">
                <a:solidFill>
                  <a:srgbClr val="FFFFFF"/>
                </a:solidFill>
                <a:latin typeface="Quicksand Bold" panose="020B0604020202020204" charset="0"/>
                <a:ea typeface="ADLaM Display" panose="02010000000000000000" pitchFamily="2" charset="0"/>
                <a:cs typeface="Quicksand Bold" panose="020B0604020202020204" charset="0"/>
                <a:sym typeface="Antonio Ultra-Bold"/>
              </a:rPr>
              <a:t>Yêu</a:t>
            </a:r>
            <a:r>
              <a:rPr lang="en-US" sz="3200" b="1" dirty="0">
                <a:solidFill>
                  <a:srgbClr val="FFFFFF"/>
                </a:solidFill>
                <a:latin typeface="Quicksand Bold" panose="020B0604020202020204" charset="0"/>
                <a:ea typeface="ADLaM Display" panose="02010000000000000000" pitchFamily="2" charset="0"/>
                <a:cs typeface="Quicksand Bold" panose="020B0604020202020204" charset="0"/>
                <a:sym typeface="Antonio Ultra-Bold"/>
              </a:rPr>
              <a:t> </a:t>
            </a:r>
            <a:r>
              <a:rPr lang="en-US" sz="3200" b="1" dirty="0" err="1">
                <a:solidFill>
                  <a:srgbClr val="FFFFFF"/>
                </a:solidFill>
                <a:latin typeface="Quicksand Bold" panose="020B0604020202020204" charset="0"/>
                <a:ea typeface="ADLaM Display" panose="02010000000000000000" pitchFamily="2" charset="0"/>
                <a:cs typeface="Quicksand Bold" panose="020B0604020202020204" charset="0"/>
                <a:sym typeface="Antonio Ultra-Bold"/>
              </a:rPr>
              <a:t>Cầu</a:t>
            </a:r>
            <a:r>
              <a:rPr lang="en-US" sz="3200" b="1" dirty="0">
                <a:solidFill>
                  <a:srgbClr val="FFFFFF"/>
                </a:solidFill>
                <a:latin typeface="Quicksand Bold" panose="020B0604020202020204" charset="0"/>
                <a:ea typeface="ADLaM Display" panose="02010000000000000000" pitchFamily="2" charset="0"/>
                <a:cs typeface="Quicksand Bold" panose="020B0604020202020204" charset="0"/>
                <a:sym typeface="Antonio Ultra-Bold"/>
              </a:rPr>
              <a:t> </a:t>
            </a:r>
            <a:r>
              <a:rPr lang="en-US" sz="3200" b="1" dirty="0">
                <a:solidFill>
                  <a:srgbClr val="FFFFFF"/>
                </a:solidFill>
                <a:latin typeface="Aharoni" panose="02010803020104030203" pitchFamily="2" charset="-79"/>
                <a:ea typeface="ADLaM Display" panose="02010000000000000000" pitchFamily="2" charset="0"/>
                <a:cs typeface="Aharoni" panose="02010803020104030203" pitchFamily="2" charset="-79"/>
                <a:sym typeface="Antonio Ultra-Bold"/>
              </a:rPr>
              <a:t>:</a:t>
            </a:r>
          </a:p>
        </p:txBody>
      </p:sp>
      <p:sp>
        <p:nvSpPr>
          <p:cNvPr id="49" name="Freeform 9">
            <a:extLst>
              <a:ext uri="{FF2B5EF4-FFF2-40B4-BE49-F238E27FC236}">
                <a16:creationId xmlns:a16="http://schemas.microsoft.com/office/drawing/2014/main" id="{EAD4E8AF-2103-7A19-C7B8-F541FC0ED60E}"/>
              </a:ext>
            </a:extLst>
          </p:cNvPr>
          <p:cNvSpPr/>
          <p:nvPr/>
        </p:nvSpPr>
        <p:spPr>
          <a:xfrm rot="914054">
            <a:off x="16193757" y="810253"/>
            <a:ext cx="2285999" cy="3505200"/>
          </a:xfrm>
          <a:custGeom>
            <a:avLst/>
            <a:gdLst/>
            <a:ahLst/>
            <a:cxnLst/>
            <a:rect l="l" t="t" r="r" b="b"/>
            <a:pathLst>
              <a:path w="2096453" h="3381375">
                <a:moveTo>
                  <a:pt x="0" y="0"/>
                </a:moveTo>
                <a:lnTo>
                  <a:pt x="2096452" y="0"/>
                </a:lnTo>
                <a:lnTo>
                  <a:pt x="2096452" y="3381375"/>
                </a:lnTo>
                <a:lnTo>
                  <a:pt x="0" y="33813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5660571" y="-30099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4" name="Freeform 4"/>
          <p:cNvSpPr/>
          <p:nvPr/>
        </p:nvSpPr>
        <p:spPr>
          <a:xfrm flipH="1">
            <a:off x="16781076" y="89978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6615987" y="-190500"/>
            <a:ext cx="1678544" cy="1953215"/>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61087" r="-61087"/>
              </a:stretch>
            </a:blipFill>
          </p:spPr>
        </p:sp>
      </p:grpSp>
      <p:grpSp>
        <p:nvGrpSpPr>
          <p:cNvPr id="24" name="Group 24"/>
          <p:cNvGrpSpPr/>
          <p:nvPr/>
        </p:nvGrpSpPr>
        <p:grpSpPr>
          <a:xfrm>
            <a:off x="12299923" y="2044150"/>
            <a:ext cx="666614" cy="66661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p>
          </p:txBody>
        </p:sp>
      </p:grpSp>
      <p:grpSp>
        <p:nvGrpSpPr>
          <p:cNvPr id="29" name="Group 29"/>
          <p:cNvGrpSpPr/>
          <p:nvPr/>
        </p:nvGrpSpPr>
        <p:grpSpPr>
          <a:xfrm>
            <a:off x="14782800" y="2857500"/>
            <a:ext cx="666614" cy="66661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31" name="TextBox 31"/>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p>
          </p:txBody>
        </p:sp>
      </p:grpSp>
      <p:grpSp>
        <p:nvGrpSpPr>
          <p:cNvPr id="34" name="Group 34"/>
          <p:cNvGrpSpPr/>
          <p:nvPr/>
        </p:nvGrpSpPr>
        <p:grpSpPr>
          <a:xfrm>
            <a:off x="12299923" y="6397032"/>
            <a:ext cx="666614" cy="66661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36" name="TextBox 3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sz="3200"/>
            </a:p>
          </p:txBody>
        </p:sp>
      </p:grpSp>
      <p:grpSp>
        <p:nvGrpSpPr>
          <p:cNvPr id="38" name="Group 11">
            <a:extLst>
              <a:ext uri="{FF2B5EF4-FFF2-40B4-BE49-F238E27FC236}">
                <a16:creationId xmlns:a16="http://schemas.microsoft.com/office/drawing/2014/main" id="{2F63A7BB-0E8C-58B5-0E2D-A1FED132E019}"/>
              </a:ext>
            </a:extLst>
          </p:cNvPr>
          <p:cNvGrpSpPr/>
          <p:nvPr/>
        </p:nvGrpSpPr>
        <p:grpSpPr>
          <a:xfrm>
            <a:off x="968829" y="114300"/>
            <a:ext cx="15414171" cy="1126324"/>
            <a:chOff x="0" y="0"/>
            <a:chExt cx="706025" cy="236438"/>
          </a:xfrm>
        </p:grpSpPr>
        <p:sp>
          <p:nvSpPr>
            <p:cNvPr id="39" name="Freeform 12">
              <a:extLst>
                <a:ext uri="{FF2B5EF4-FFF2-40B4-BE49-F238E27FC236}">
                  <a16:creationId xmlns:a16="http://schemas.microsoft.com/office/drawing/2014/main" id="{589B01EA-81E3-FA84-3D1D-D5F171BC310A}"/>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40" name="TextBox 13">
              <a:extLst>
                <a:ext uri="{FF2B5EF4-FFF2-40B4-BE49-F238E27FC236}">
                  <a16:creationId xmlns:a16="http://schemas.microsoft.com/office/drawing/2014/main" id="{C4831680-9409-48C8-79AA-4549957CDA5A}"/>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42" name="TextBox 41">
            <a:extLst>
              <a:ext uri="{FF2B5EF4-FFF2-40B4-BE49-F238E27FC236}">
                <a16:creationId xmlns:a16="http://schemas.microsoft.com/office/drawing/2014/main" id="{BA2CBA45-5470-F0DB-374C-E8D4D0B23C6D}"/>
              </a:ext>
            </a:extLst>
          </p:cNvPr>
          <p:cNvSpPr txBox="1"/>
          <p:nvPr/>
        </p:nvSpPr>
        <p:spPr>
          <a:xfrm>
            <a:off x="1197429" y="114300"/>
            <a:ext cx="14689182" cy="1115690"/>
          </a:xfrm>
          <a:prstGeom prst="rect">
            <a:avLst/>
          </a:prstGeom>
          <a:noFill/>
        </p:spPr>
        <p:txBody>
          <a:bodyPr wrap="square">
            <a:spAutoFit/>
          </a:bodyPr>
          <a:lstStyle/>
          <a:p>
            <a:pPr marL="0" lvl="0" indent="0" algn="l">
              <a:lnSpc>
                <a:spcPts val="8959"/>
              </a:lnSpc>
              <a:spcBef>
                <a:spcPct val="0"/>
              </a:spcBef>
            </a:pPr>
            <a:r>
              <a:rPr lang="vi-VN" sz="5400" b="1" i="1" dirty="0">
                <a:solidFill>
                  <a:schemeClr val="bg1"/>
                </a:solidFill>
                <a:latin typeface="Cormorant Garamond Bold Italics"/>
                <a:ea typeface="Cormorant Garamond Bold Italics"/>
                <a:cs typeface="Cormorant Garamond Bold Italics"/>
                <a:sym typeface="Cormorant Garamond Bold Italics"/>
              </a:rPr>
              <a:t>Thu thập và phân tích yêu cầu</a:t>
            </a:r>
            <a:endParaRPr lang="en-US" sz="5400" b="1" i="1" dirty="0">
              <a:solidFill>
                <a:schemeClr val="bg1"/>
              </a:solidFill>
              <a:latin typeface="Cormorant Garamond Bold Italics"/>
              <a:ea typeface="Cormorant Garamond Bold Italics"/>
              <a:cs typeface="Cormorant Garamond Bold Italics"/>
              <a:sym typeface="Cormorant Garamond Bold Italics"/>
            </a:endParaRPr>
          </a:p>
        </p:txBody>
      </p:sp>
      <p:sp>
        <p:nvSpPr>
          <p:cNvPr id="43" name="TextBox 11">
            <a:extLst>
              <a:ext uri="{FF2B5EF4-FFF2-40B4-BE49-F238E27FC236}">
                <a16:creationId xmlns:a16="http://schemas.microsoft.com/office/drawing/2014/main" id="{98C709B8-CA3F-7AC9-DF77-A5D4885AFB5E}"/>
              </a:ext>
            </a:extLst>
          </p:cNvPr>
          <p:cNvSpPr txBox="1"/>
          <p:nvPr/>
        </p:nvSpPr>
        <p:spPr>
          <a:xfrm>
            <a:off x="1426029" y="1714500"/>
            <a:ext cx="10527757" cy="500137"/>
          </a:xfrm>
          <a:prstGeom prst="rect">
            <a:avLst/>
          </a:prstGeom>
        </p:spPr>
        <p:txBody>
          <a:bodyPr lIns="0" tIns="0" rIns="0" bIns="0" rtlCol="0" anchor="t">
            <a:spAutoFit/>
          </a:bodyPr>
          <a:lstStyle/>
          <a:p>
            <a:pPr marL="0" lvl="0" indent="0" algn="l">
              <a:lnSpc>
                <a:spcPts val="3919"/>
              </a:lnSpc>
              <a:spcBef>
                <a:spcPct val="0"/>
              </a:spcBef>
            </a:pPr>
            <a:endParaRPr lang="en-US" sz="3600" b="1" u="sng" dirty="0">
              <a:solidFill>
                <a:schemeClr val="bg1"/>
              </a:solidFill>
              <a:latin typeface="Quicksand Bold"/>
              <a:ea typeface="Quicksand Bold"/>
              <a:cs typeface="Quicksand Bold"/>
              <a:sym typeface="Quicksand Bold"/>
            </a:endParaRPr>
          </a:p>
        </p:txBody>
      </p:sp>
      <p:grpSp>
        <p:nvGrpSpPr>
          <p:cNvPr id="46" name="Group 16">
            <a:extLst>
              <a:ext uri="{FF2B5EF4-FFF2-40B4-BE49-F238E27FC236}">
                <a16:creationId xmlns:a16="http://schemas.microsoft.com/office/drawing/2014/main" id="{4795F514-3519-C648-163F-974A4DE818CB}"/>
              </a:ext>
            </a:extLst>
          </p:cNvPr>
          <p:cNvGrpSpPr/>
          <p:nvPr/>
        </p:nvGrpSpPr>
        <p:grpSpPr>
          <a:xfrm>
            <a:off x="1" y="1714500"/>
            <a:ext cx="5791200" cy="897724"/>
            <a:chOff x="0" y="0"/>
            <a:chExt cx="706025" cy="236438"/>
          </a:xfrm>
        </p:grpSpPr>
        <p:sp>
          <p:nvSpPr>
            <p:cNvPr id="47" name="Freeform 17">
              <a:extLst>
                <a:ext uri="{FF2B5EF4-FFF2-40B4-BE49-F238E27FC236}">
                  <a16:creationId xmlns:a16="http://schemas.microsoft.com/office/drawing/2014/main" id="{49D1773C-EACF-2FF5-5104-4B793CFA604F}"/>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48" name="TextBox 18">
              <a:extLst>
                <a:ext uri="{FF2B5EF4-FFF2-40B4-BE49-F238E27FC236}">
                  <a16:creationId xmlns:a16="http://schemas.microsoft.com/office/drawing/2014/main" id="{196D37D1-AAF7-1BE5-31B6-A2F0AF12EBED}"/>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50" name="TextBox 49">
            <a:extLst>
              <a:ext uri="{FF2B5EF4-FFF2-40B4-BE49-F238E27FC236}">
                <a16:creationId xmlns:a16="http://schemas.microsoft.com/office/drawing/2014/main" id="{3F958616-BBC1-4D6C-6D76-3800602075E0}"/>
              </a:ext>
            </a:extLst>
          </p:cNvPr>
          <p:cNvSpPr txBox="1"/>
          <p:nvPr/>
        </p:nvSpPr>
        <p:spPr>
          <a:xfrm>
            <a:off x="1578429" y="1866900"/>
            <a:ext cx="11965576" cy="560923"/>
          </a:xfrm>
          <a:prstGeom prst="rect">
            <a:avLst/>
          </a:prstGeom>
          <a:noFill/>
        </p:spPr>
        <p:txBody>
          <a:bodyPr wrap="square">
            <a:spAutoFit/>
          </a:bodyPr>
          <a:lstStyle/>
          <a:p>
            <a:pPr marL="0" lvl="0" indent="0" algn="l">
              <a:lnSpc>
                <a:spcPts val="3919"/>
              </a:lnSpc>
              <a:spcBef>
                <a:spcPct val="0"/>
              </a:spcBef>
            </a:pPr>
            <a:r>
              <a:rPr lang="vi-VN" sz="3200" b="1" u="sng" dirty="0">
                <a:solidFill>
                  <a:schemeClr val="bg1"/>
                </a:solidFill>
                <a:latin typeface="Quicksand Bold"/>
                <a:ea typeface="Quicksand Bold"/>
                <a:cs typeface="Quicksand Bold"/>
                <a:sym typeface="Quicksand Bold"/>
              </a:rPr>
              <a:t>Thu thập yêu cầu</a:t>
            </a:r>
            <a:r>
              <a:rPr lang="en-US" sz="3200" b="1" u="sng" dirty="0">
                <a:solidFill>
                  <a:schemeClr val="bg1"/>
                </a:solidFill>
                <a:latin typeface="Quicksand Bold"/>
                <a:ea typeface="Quicksand Bold"/>
                <a:cs typeface="Quicksand Bold"/>
                <a:sym typeface="Quicksand Bold"/>
              </a:rPr>
              <a:t>:</a:t>
            </a:r>
          </a:p>
        </p:txBody>
      </p:sp>
      <p:sp>
        <p:nvSpPr>
          <p:cNvPr id="51" name="TextBox 9">
            <a:extLst>
              <a:ext uri="{FF2B5EF4-FFF2-40B4-BE49-F238E27FC236}">
                <a16:creationId xmlns:a16="http://schemas.microsoft.com/office/drawing/2014/main" id="{F2E95BFE-CE86-15E9-90E8-FC294CF99A91}"/>
              </a:ext>
            </a:extLst>
          </p:cNvPr>
          <p:cNvSpPr txBox="1"/>
          <p:nvPr/>
        </p:nvSpPr>
        <p:spPr>
          <a:xfrm>
            <a:off x="1580606" y="2628900"/>
            <a:ext cx="16687800" cy="5756576"/>
          </a:xfrm>
          <a:prstGeom prst="rect">
            <a:avLst/>
          </a:prstGeom>
        </p:spPr>
        <p:txBody>
          <a:bodyPr wrap="square" lIns="0" tIns="0" rIns="0" bIns="0" rtlCol="0" anchor="t">
            <a:spAutoFit/>
          </a:bodyPr>
          <a:lstStyle/>
          <a:p>
            <a:pPr marL="518160" lvl="1" indent="-259080" algn="l">
              <a:lnSpc>
                <a:spcPct val="200000"/>
              </a:lnSpc>
              <a:buFont typeface="Arial"/>
              <a:buChar char="•"/>
            </a:pPr>
            <a:r>
              <a:rPr lang="vi-VN" sz="3200" dirty="0">
                <a:solidFill>
                  <a:schemeClr val="bg1"/>
                </a:solidFill>
                <a:latin typeface="Quicksand"/>
                <a:ea typeface="Quicksand"/>
                <a:cs typeface="Quicksand"/>
                <a:sym typeface="Quicksand"/>
              </a:rPr>
              <a:t>Ngôi nhà 3 tầng, mỗi tầng 3 phòng, tổng 9 phòng</a:t>
            </a:r>
          </a:p>
          <a:p>
            <a:pPr marL="518160" lvl="1" indent="-259080" algn="l">
              <a:lnSpc>
                <a:spcPct val="200000"/>
              </a:lnSpc>
              <a:buFont typeface="Arial"/>
              <a:buChar char="•"/>
            </a:pPr>
            <a:r>
              <a:rPr lang="vi-VN" sz="3200" dirty="0">
                <a:solidFill>
                  <a:schemeClr val="bg1"/>
                </a:solidFill>
                <a:latin typeface="Quicksand"/>
                <a:ea typeface="Quicksand"/>
                <a:cs typeface="Quicksand"/>
                <a:sym typeface="Quicksand"/>
              </a:rPr>
              <a:t>Môi phòng: 3 máy tính ( LAN) + 3 điện thoại ( Wi-Fi, chỉ truy cập Internet)</a:t>
            </a:r>
          </a:p>
          <a:p>
            <a:pPr marL="518160" lvl="1" indent="-259080" algn="l">
              <a:lnSpc>
                <a:spcPct val="200000"/>
              </a:lnSpc>
              <a:buFont typeface="Arial"/>
              <a:buChar char="•"/>
            </a:pPr>
            <a:r>
              <a:rPr lang="vi-VN" sz="3200" dirty="0">
                <a:solidFill>
                  <a:schemeClr val="bg1"/>
                </a:solidFill>
                <a:latin typeface="Quicksand"/>
                <a:ea typeface="Quicksand"/>
                <a:cs typeface="Quicksand"/>
                <a:sym typeface="Quicksand"/>
              </a:rPr>
              <a:t>Mô hình Client-Server: File Server nội bộ cho máy tính</a:t>
            </a:r>
          </a:p>
          <a:p>
            <a:pPr marL="518160" lvl="1" indent="-259080" algn="l">
              <a:lnSpc>
                <a:spcPct val="200000"/>
              </a:lnSpc>
              <a:buFont typeface="Arial"/>
              <a:buChar char="•"/>
            </a:pPr>
            <a:r>
              <a:rPr lang="vi-VN" sz="3200" dirty="0">
                <a:solidFill>
                  <a:schemeClr val="bg1"/>
                </a:solidFill>
                <a:latin typeface="Quicksand"/>
                <a:ea typeface="Quicksand"/>
                <a:cs typeface="Quicksand"/>
                <a:sym typeface="Quicksand"/>
              </a:rPr>
              <a:t>Switch: Dùng Switch 24 cổng (2950T-24-Switch) cho cả Switch chính và Switch phụ.</a:t>
            </a:r>
          </a:p>
          <a:p>
            <a:pPr marL="518160" lvl="1" indent="-259080" algn="l">
              <a:lnSpc>
                <a:spcPct val="200000"/>
              </a:lnSpc>
              <a:buFont typeface="Arial"/>
              <a:buChar char="•"/>
            </a:pPr>
            <a:r>
              <a:rPr lang="vi-VN" sz="3200" dirty="0">
                <a:solidFill>
                  <a:schemeClr val="bg1"/>
                </a:solidFill>
                <a:latin typeface="Quicksand"/>
                <a:ea typeface="Quicksand"/>
                <a:cs typeface="Quicksand"/>
                <a:sym typeface="Quicksand"/>
              </a:rPr>
              <a:t>Thêm File Server (chia sẻ tài nguyên) và NAS (sao lưu).</a:t>
            </a:r>
          </a:p>
          <a:p>
            <a:pPr marL="518160" lvl="1" indent="-259080" algn="l">
              <a:lnSpc>
                <a:spcPct val="200000"/>
              </a:lnSpc>
              <a:buFont typeface="Arial"/>
              <a:buChar char="•"/>
            </a:pPr>
            <a:r>
              <a:rPr lang="en-US" sz="3200" dirty="0" err="1">
                <a:solidFill>
                  <a:schemeClr val="bg1"/>
                </a:solidFill>
                <a:latin typeface="Quicksand"/>
                <a:ea typeface="Quicksand"/>
                <a:cs typeface="Quicksand"/>
                <a:sym typeface="Quicksand"/>
              </a:rPr>
              <a:t>Hệ</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thống</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cần</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bảo</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mật</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và</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dễ</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quản</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lý</a:t>
            </a:r>
            <a:r>
              <a:rPr lang="en-US" sz="3200" dirty="0">
                <a:solidFill>
                  <a:schemeClr val="bg1"/>
                </a:solidFill>
                <a:latin typeface="Quicksand"/>
                <a:ea typeface="Quicksand"/>
                <a:cs typeface="Quicksand"/>
                <a:sym typeface="Quicksand"/>
              </a:rPr>
              <a:t> </a:t>
            </a:r>
            <a:r>
              <a:rPr lang="vi-VN" sz="3200" dirty="0">
                <a:solidFill>
                  <a:schemeClr val="bg1"/>
                </a:solidFill>
                <a:latin typeface="Quicksand"/>
                <a:ea typeface="Quicksand"/>
                <a:cs typeface="Quicksand"/>
                <a:sym typeface="Quicksand"/>
              </a:rPr>
              <a:t>.</a:t>
            </a:r>
          </a:p>
        </p:txBody>
      </p:sp>
      <p:sp>
        <p:nvSpPr>
          <p:cNvPr id="52" name="Freeform 22">
            <a:extLst>
              <a:ext uri="{FF2B5EF4-FFF2-40B4-BE49-F238E27FC236}">
                <a16:creationId xmlns:a16="http://schemas.microsoft.com/office/drawing/2014/main" id="{C936524E-FD2D-090F-4A25-A01B7D943177}"/>
              </a:ext>
            </a:extLst>
          </p:cNvPr>
          <p:cNvSpPr/>
          <p:nvPr/>
        </p:nvSpPr>
        <p:spPr>
          <a:xfrm>
            <a:off x="16459200" y="6819900"/>
            <a:ext cx="1828800" cy="2695575"/>
          </a:xfrm>
          <a:custGeom>
            <a:avLst/>
            <a:gdLst/>
            <a:ahLst/>
            <a:cxnLst/>
            <a:rect l="l" t="t" r="r" b="b"/>
            <a:pathLst>
              <a:path w="2323927" h="3381375">
                <a:moveTo>
                  <a:pt x="0" y="0"/>
                </a:moveTo>
                <a:lnTo>
                  <a:pt x="2323927" y="0"/>
                </a:lnTo>
                <a:lnTo>
                  <a:pt x="2323927" y="3381375"/>
                </a:lnTo>
                <a:lnTo>
                  <a:pt x="0" y="33813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905000" y="2400300"/>
            <a:ext cx="15392400" cy="2667000"/>
            <a:chOff x="0" y="0"/>
            <a:chExt cx="1929913" cy="572582"/>
          </a:xfrm>
        </p:grpSpPr>
        <p:sp>
          <p:nvSpPr>
            <p:cNvPr id="3" name="Freeform 3"/>
            <p:cNvSpPr/>
            <p:nvPr/>
          </p:nvSpPr>
          <p:spPr>
            <a:xfrm>
              <a:off x="0" y="0"/>
              <a:ext cx="1929913" cy="572582"/>
            </a:xfrm>
            <a:custGeom>
              <a:avLst/>
              <a:gdLst/>
              <a:ahLst/>
              <a:cxnLst/>
              <a:rect l="l" t="t" r="r" b="b"/>
              <a:pathLst>
                <a:path w="1929913" h="572582">
                  <a:moveTo>
                    <a:pt x="0" y="0"/>
                  </a:moveTo>
                  <a:lnTo>
                    <a:pt x="1929913" y="0"/>
                  </a:lnTo>
                  <a:lnTo>
                    <a:pt x="1929913" y="572582"/>
                  </a:lnTo>
                  <a:lnTo>
                    <a:pt x="0" y="572582"/>
                  </a:lnTo>
                  <a:close/>
                </a:path>
              </a:pathLst>
            </a:custGeom>
            <a:solidFill>
              <a:srgbClr val="00BBDE">
                <a:alpha val="37647"/>
              </a:srgbClr>
            </a:solidFill>
            <a:ln cap="sq">
              <a:noFill/>
              <a:prstDash val="solid"/>
              <a:miter/>
            </a:ln>
          </p:spPr>
        </p:sp>
        <p:sp>
          <p:nvSpPr>
            <p:cNvPr id="4" name="TextBox 4"/>
            <p:cNvSpPr txBox="1"/>
            <p:nvPr/>
          </p:nvSpPr>
          <p:spPr>
            <a:xfrm>
              <a:off x="0" y="-19050"/>
              <a:ext cx="1929913" cy="591632"/>
            </a:xfrm>
            <a:prstGeom prst="rect">
              <a:avLst/>
            </a:prstGeom>
          </p:spPr>
          <p:txBody>
            <a:bodyPr lIns="50800" tIns="50800" rIns="50800" bIns="50800" rtlCol="0" anchor="ctr"/>
            <a:lstStyle/>
            <a:p>
              <a:pPr marL="0" lvl="0" indent="0" algn="ctr">
                <a:lnSpc>
                  <a:spcPts val="2783"/>
                </a:lnSpc>
                <a:spcBef>
                  <a:spcPct val="0"/>
                </a:spcBef>
              </a:pPr>
              <a:endParaRPr sz="3200">
                <a:solidFill>
                  <a:schemeClr val="bg1"/>
                </a:solidFill>
              </a:endParaRPr>
            </a:p>
          </p:txBody>
        </p:sp>
      </p:grpSp>
      <p:sp>
        <p:nvSpPr>
          <p:cNvPr id="5" name="Freeform 5"/>
          <p:cNvSpPr/>
          <p:nvPr/>
        </p:nvSpPr>
        <p:spPr>
          <a:xfrm flipH="1">
            <a:off x="1295400" y="-4457700"/>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sz="3200" dirty="0">
              <a:solidFill>
                <a:schemeClr val="bg1"/>
              </a:solidFill>
            </a:endParaRPr>
          </a:p>
        </p:txBody>
      </p:sp>
      <p:sp>
        <p:nvSpPr>
          <p:cNvPr id="7" name="Freeform 7"/>
          <p:cNvSpPr/>
          <p:nvPr/>
        </p:nvSpPr>
        <p:spPr>
          <a:xfrm flipH="1">
            <a:off x="17754600" y="92583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7" name="Group 17"/>
          <p:cNvGrpSpPr>
            <a:grpSpLocks noChangeAspect="1"/>
          </p:cNvGrpSpPr>
          <p:nvPr/>
        </p:nvGrpSpPr>
        <p:grpSpPr>
          <a:xfrm>
            <a:off x="152400" y="2476500"/>
            <a:ext cx="2708031" cy="2514600"/>
            <a:chOff x="0" y="0"/>
            <a:chExt cx="14840029" cy="14840029"/>
          </a:xfrm>
          <a:blipFill dpi="0" rotWithShape="1">
            <a:blip r:embed="rId5">
              <a:extLst>
                <a:ext uri="{28A0092B-C50C-407E-A947-70E740481C1C}">
                  <a14:useLocalDpi xmlns:a14="http://schemas.microsoft.com/office/drawing/2010/main" val="0"/>
                </a:ext>
              </a:extLst>
            </a:blip>
            <a:srcRect/>
            <a:stretch>
              <a:fillRect/>
            </a:stretch>
          </a:blipFill>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pFill/>
          </p:spPr>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pFill/>
          </p:spPr>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grpFill/>
          </p:spPr>
        </p:sp>
      </p:grpSp>
      <p:sp>
        <p:nvSpPr>
          <p:cNvPr id="22" name="TextBox 22"/>
          <p:cNvSpPr txBox="1"/>
          <p:nvPr/>
        </p:nvSpPr>
        <p:spPr>
          <a:xfrm>
            <a:off x="2743200" y="2552700"/>
            <a:ext cx="2541076"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Thiết bị</a:t>
            </a:r>
            <a:r>
              <a:rPr lang="en-US" sz="3200" b="1" dirty="0">
                <a:solidFill>
                  <a:schemeClr val="bg1"/>
                </a:solidFill>
                <a:latin typeface="Quicksand Bold"/>
                <a:ea typeface="Quicksand Bold"/>
                <a:cs typeface="Quicksand Bold"/>
                <a:sym typeface="Quicksand Bold"/>
              </a:rPr>
              <a:t>:</a:t>
            </a:r>
          </a:p>
        </p:txBody>
      </p:sp>
      <p:grpSp>
        <p:nvGrpSpPr>
          <p:cNvPr id="23" name="Group 23"/>
          <p:cNvGrpSpPr/>
          <p:nvPr/>
        </p:nvGrpSpPr>
        <p:grpSpPr>
          <a:xfrm>
            <a:off x="1828800" y="5524500"/>
            <a:ext cx="15468600" cy="4648200"/>
            <a:chOff x="0" y="0"/>
            <a:chExt cx="1943129" cy="572582"/>
          </a:xfrm>
        </p:grpSpPr>
        <p:sp>
          <p:nvSpPr>
            <p:cNvPr id="24" name="Freeform 24"/>
            <p:cNvSpPr/>
            <p:nvPr/>
          </p:nvSpPr>
          <p:spPr>
            <a:xfrm>
              <a:off x="0" y="0"/>
              <a:ext cx="1943129" cy="572582"/>
            </a:xfrm>
            <a:custGeom>
              <a:avLst/>
              <a:gdLst/>
              <a:ahLst/>
              <a:cxnLst/>
              <a:rect l="l" t="t" r="r" b="b"/>
              <a:pathLst>
                <a:path w="1943129" h="572582">
                  <a:moveTo>
                    <a:pt x="0" y="0"/>
                  </a:moveTo>
                  <a:lnTo>
                    <a:pt x="1943129" y="0"/>
                  </a:lnTo>
                  <a:lnTo>
                    <a:pt x="1943129" y="572582"/>
                  </a:lnTo>
                  <a:lnTo>
                    <a:pt x="0" y="572582"/>
                  </a:lnTo>
                  <a:close/>
                </a:path>
              </a:pathLst>
            </a:custGeom>
            <a:solidFill>
              <a:srgbClr val="00BBDE">
                <a:alpha val="37647"/>
              </a:srgbClr>
            </a:solidFill>
            <a:ln cap="sq">
              <a:noFill/>
              <a:prstDash val="solid"/>
              <a:miter/>
            </a:ln>
          </p:spPr>
        </p:sp>
        <p:sp>
          <p:nvSpPr>
            <p:cNvPr id="25" name="TextBox 25"/>
            <p:cNvSpPr txBox="1"/>
            <p:nvPr/>
          </p:nvSpPr>
          <p:spPr>
            <a:xfrm>
              <a:off x="0" y="-19050"/>
              <a:ext cx="1943129" cy="591632"/>
            </a:xfrm>
            <a:prstGeom prst="rect">
              <a:avLst/>
            </a:prstGeom>
          </p:spPr>
          <p:txBody>
            <a:bodyPr lIns="50800" tIns="50800" rIns="50800" bIns="50800" rtlCol="0" anchor="ctr"/>
            <a:lstStyle/>
            <a:p>
              <a:pPr marL="0" lvl="0" indent="0" algn="ctr">
                <a:lnSpc>
                  <a:spcPts val="2783"/>
                </a:lnSpc>
                <a:spcBef>
                  <a:spcPct val="0"/>
                </a:spcBef>
              </a:pPr>
              <a:endParaRPr sz="3200">
                <a:solidFill>
                  <a:schemeClr val="bg1"/>
                </a:solidFill>
              </a:endParaRPr>
            </a:p>
          </p:txBody>
        </p:sp>
      </p:grpSp>
      <p:grpSp>
        <p:nvGrpSpPr>
          <p:cNvPr id="26" name="Group 26"/>
          <p:cNvGrpSpPr>
            <a:grpSpLocks noChangeAspect="1"/>
          </p:cNvGrpSpPr>
          <p:nvPr/>
        </p:nvGrpSpPr>
        <p:grpSpPr>
          <a:xfrm>
            <a:off x="0" y="6286500"/>
            <a:ext cx="3048000" cy="3048000"/>
            <a:chOff x="0" y="0"/>
            <a:chExt cx="14840029" cy="14840029"/>
          </a:xfrm>
          <a:blipFill dpi="0" rotWithShape="1">
            <a:blip r:embed="rId6">
              <a:extLst>
                <a:ext uri="{28A0092B-C50C-407E-A947-70E740481C1C}">
                  <a14:useLocalDpi xmlns:a14="http://schemas.microsoft.com/office/drawing/2010/main" val="0"/>
                </a:ext>
              </a:extLst>
            </a:blip>
            <a:srcRect/>
            <a:stretch>
              <a:fillRect/>
            </a:stretch>
          </a:blipFill>
        </p:grpSpPr>
        <p:sp>
          <p:nvSpPr>
            <p:cNvPr id="27" name="Freeform 2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pFill/>
          </p:spPr>
        </p:sp>
        <p:sp>
          <p:nvSpPr>
            <p:cNvPr id="28" name="Freeform 2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pFill/>
          </p:spPr>
        </p:sp>
        <p:sp>
          <p:nvSpPr>
            <p:cNvPr id="29" name="Freeform 2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grpFill/>
          </p:spPr>
        </p:sp>
      </p:grpSp>
      <p:grpSp>
        <p:nvGrpSpPr>
          <p:cNvPr id="51" name="Group 11">
            <a:extLst>
              <a:ext uri="{FF2B5EF4-FFF2-40B4-BE49-F238E27FC236}">
                <a16:creationId xmlns:a16="http://schemas.microsoft.com/office/drawing/2014/main" id="{16E5678A-CBD2-A4C2-60D4-3BC462CF2818}"/>
              </a:ext>
            </a:extLst>
          </p:cNvPr>
          <p:cNvGrpSpPr/>
          <p:nvPr/>
        </p:nvGrpSpPr>
        <p:grpSpPr>
          <a:xfrm>
            <a:off x="685800" y="190500"/>
            <a:ext cx="15414171" cy="1126324"/>
            <a:chOff x="0" y="0"/>
            <a:chExt cx="706025" cy="236438"/>
          </a:xfrm>
        </p:grpSpPr>
        <p:sp>
          <p:nvSpPr>
            <p:cNvPr id="52" name="Freeform 12">
              <a:extLst>
                <a:ext uri="{FF2B5EF4-FFF2-40B4-BE49-F238E27FC236}">
                  <a16:creationId xmlns:a16="http://schemas.microsoft.com/office/drawing/2014/main" id="{FB11191A-C631-43FF-3E18-B3A4B9E40345}"/>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53" name="TextBox 13">
              <a:extLst>
                <a:ext uri="{FF2B5EF4-FFF2-40B4-BE49-F238E27FC236}">
                  <a16:creationId xmlns:a16="http://schemas.microsoft.com/office/drawing/2014/main" id="{D3FC3593-7E29-0FA9-8F20-C1C23A441185}"/>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sz="3200">
                <a:solidFill>
                  <a:schemeClr val="bg1"/>
                </a:solidFill>
              </a:endParaRPr>
            </a:p>
          </p:txBody>
        </p:sp>
      </p:grpSp>
      <p:sp>
        <p:nvSpPr>
          <p:cNvPr id="60" name="TextBox 8">
            <a:extLst>
              <a:ext uri="{FF2B5EF4-FFF2-40B4-BE49-F238E27FC236}">
                <a16:creationId xmlns:a16="http://schemas.microsoft.com/office/drawing/2014/main" id="{853F86F1-650F-B57A-AF07-2F6C887A66A3}"/>
              </a:ext>
            </a:extLst>
          </p:cNvPr>
          <p:cNvSpPr txBox="1"/>
          <p:nvPr/>
        </p:nvSpPr>
        <p:spPr>
          <a:xfrm>
            <a:off x="3200400" y="3314700"/>
            <a:ext cx="13258800" cy="1539396"/>
          </a:xfrm>
          <a:prstGeom prst="rect">
            <a:avLst/>
          </a:prstGeom>
        </p:spPr>
        <p:txBody>
          <a:bodyPr wrap="square" lIns="0" tIns="0" rIns="0" bIns="0" rtlCol="0" anchor="t">
            <a:spAutoFit/>
          </a:bodyPr>
          <a:lstStyle/>
          <a:p>
            <a:pPr marL="518160" lvl="1" indent="-259080" algn="l">
              <a:lnSpc>
                <a:spcPts val="4079"/>
              </a:lnSpc>
              <a:buFont typeface="Arial"/>
              <a:buChar char="•"/>
            </a:pPr>
            <a:r>
              <a:rPr lang="en-US" sz="3200" dirty="0" err="1">
                <a:solidFill>
                  <a:schemeClr val="bg1"/>
                </a:solidFill>
                <a:latin typeface="Quicksand"/>
                <a:ea typeface="Quicksand"/>
                <a:cs typeface="Quicksand"/>
                <a:sym typeface="Quicksand"/>
              </a:rPr>
              <a:t>Tổng</a:t>
            </a:r>
            <a:r>
              <a:rPr lang="en-US" sz="3200" dirty="0">
                <a:solidFill>
                  <a:schemeClr val="bg1"/>
                </a:solidFill>
                <a:latin typeface="Quicksand"/>
                <a:ea typeface="Quicksand"/>
                <a:cs typeface="Quicksand"/>
                <a:sym typeface="Quicksand"/>
              </a:rPr>
              <a:t>: 27 </a:t>
            </a:r>
            <a:r>
              <a:rPr lang="en-US" sz="3200" dirty="0" err="1">
                <a:solidFill>
                  <a:schemeClr val="bg1"/>
                </a:solidFill>
                <a:latin typeface="Quicksand"/>
                <a:ea typeface="Quicksand"/>
                <a:cs typeface="Quicksand"/>
                <a:sym typeface="Quicksand"/>
              </a:rPr>
              <a:t>cổng</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mạng</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có</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dây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máy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tính</a:t>
            </a:r>
            <a:r>
              <a:rPr lang="en-US" sz="3200" dirty="0">
                <a:solidFill>
                  <a:schemeClr val="bg1"/>
                </a:solidFill>
                <a:latin typeface="Quicksand"/>
                <a:ea typeface="Quicksand"/>
                <a:cs typeface="Quicksand"/>
                <a:sym typeface="Quicksand"/>
              </a:rPr>
              <a:t>) + 27 </a:t>
            </a:r>
            <a:r>
              <a:rPr lang="en-US" sz="3200" dirty="0" err="1">
                <a:solidFill>
                  <a:schemeClr val="bg1"/>
                </a:solidFill>
                <a:latin typeface="Quicksand"/>
                <a:ea typeface="Quicksand"/>
                <a:cs typeface="Quicksand"/>
                <a:sym typeface="Quicksand"/>
              </a:rPr>
              <a:t>thiết</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bị</a:t>
            </a:r>
            <a:r>
              <a:rPr lang="en-US" sz="3200" dirty="0">
                <a:solidFill>
                  <a:schemeClr val="bg1"/>
                </a:solidFill>
                <a:latin typeface="Quicksand"/>
                <a:ea typeface="Quicksand"/>
                <a:cs typeface="Quicksand"/>
                <a:sym typeface="Quicksand"/>
              </a:rPr>
              <a:t> Wi-Fi (</a:t>
            </a:r>
            <a:r>
              <a:rPr lang="en-US" sz="3200" dirty="0" err="1">
                <a:solidFill>
                  <a:schemeClr val="bg1"/>
                </a:solidFill>
                <a:latin typeface="Quicksand"/>
                <a:ea typeface="Quicksand"/>
                <a:cs typeface="Quicksand"/>
                <a:sym typeface="Quicksand"/>
              </a:rPr>
              <a:t>điện</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thoại</a:t>
            </a:r>
            <a:r>
              <a:rPr lang="en-US" sz="3200" dirty="0">
                <a:solidFill>
                  <a:schemeClr val="bg1"/>
                </a:solidFill>
                <a:latin typeface="Quicksand"/>
                <a:ea typeface="Quicksand"/>
                <a:cs typeface="Quicksand"/>
                <a:sym typeface="Quicksand"/>
              </a:rPr>
              <a:t>).</a:t>
            </a:r>
          </a:p>
          <a:p>
            <a:pPr marL="518160" lvl="1" indent="-259080" algn="l">
              <a:lnSpc>
                <a:spcPts val="4079"/>
              </a:lnSpc>
              <a:buFont typeface="Arial"/>
              <a:buChar char="•"/>
            </a:pPr>
            <a:r>
              <a:rPr lang="en-US" sz="3200" dirty="0" err="1">
                <a:solidFill>
                  <a:schemeClr val="bg1"/>
                </a:solidFill>
                <a:latin typeface="Quicksand"/>
                <a:ea typeface="Quicksand"/>
                <a:cs typeface="Quicksand"/>
                <a:sym typeface="Quicksand"/>
              </a:rPr>
              <a:t>Máy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tính</a:t>
            </a:r>
            <a:r>
              <a:rPr lang="en-US" sz="3200" dirty="0">
                <a:solidFill>
                  <a:schemeClr val="bg1"/>
                </a:solidFill>
                <a:latin typeface="Quicksand"/>
                <a:ea typeface="Quicksand"/>
                <a:cs typeface="Quicksand"/>
                <a:sym typeface="Quicksand"/>
              </a:rPr>
              <a:t> (client): </a:t>
            </a:r>
            <a:r>
              <a:rPr lang="en-US" sz="3200" dirty="0" err="1">
                <a:solidFill>
                  <a:schemeClr val="bg1"/>
                </a:solidFill>
                <a:latin typeface="Quicksand"/>
                <a:ea typeface="Quicksand"/>
                <a:cs typeface="Quicksand"/>
                <a:sym typeface="Quicksand"/>
              </a:rPr>
              <a:t>Truy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cập</a:t>
            </a:r>
            <a:r>
              <a:rPr lang="en-US" sz="3200" dirty="0">
                <a:solidFill>
                  <a:schemeClr val="bg1"/>
                </a:solidFill>
                <a:latin typeface="Quicksand"/>
                <a:ea typeface="Quicksand"/>
                <a:cs typeface="Quicksand"/>
                <a:sym typeface="Quicksand"/>
              </a:rPr>
              <a:t> File Server (HTTP), NAS (FTP), </a:t>
            </a:r>
            <a:r>
              <a:rPr lang="en-US" sz="3200" dirty="0" err="1">
                <a:solidFill>
                  <a:schemeClr val="bg1"/>
                </a:solidFill>
                <a:latin typeface="Quicksand"/>
                <a:ea typeface="Quicksand"/>
                <a:cs typeface="Quicksand"/>
                <a:sym typeface="Quicksand"/>
              </a:rPr>
              <a:t>và</a:t>
            </a:r>
            <a:r>
              <a:rPr lang="en-US" sz="3200" dirty="0">
                <a:solidFill>
                  <a:schemeClr val="bg1"/>
                </a:solidFill>
                <a:latin typeface="Quicksand"/>
                <a:ea typeface="Quicksand"/>
                <a:cs typeface="Quicksand"/>
                <a:sym typeface="Quicksand"/>
              </a:rPr>
              <a:t> Internet.</a:t>
            </a:r>
          </a:p>
          <a:p>
            <a:pPr marL="518160" lvl="1" indent="-259080" algn="l">
              <a:lnSpc>
                <a:spcPts val="4079"/>
              </a:lnSpc>
              <a:buFont typeface="Arial"/>
              <a:buChar char="•"/>
            </a:pPr>
            <a:r>
              <a:rPr lang="en-US" sz="3200" dirty="0" err="1">
                <a:solidFill>
                  <a:schemeClr val="bg1"/>
                </a:solidFill>
                <a:latin typeface="Quicksand"/>
                <a:ea typeface="Quicksand"/>
                <a:cs typeface="Quicksand"/>
                <a:sym typeface="Quicksand"/>
              </a:rPr>
              <a:t>Điện</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thoại</a:t>
            </a:r>
            <a:r>
              <a:rPr lang="en-US" sz="3200" dirty="0">
                <a:solidFill>
                  <a:schemeClr val="bg1"/>
                </a:solidFill>
                <a:latin typeface="Quicksand"/>
                <a:ea typeface="Quicksand"/>
                <a:cs typeface="Quicksand"/>
                <a:sym typeface="Quicksand"/>
              </a:rPr>
              <a:t> (client): </a:t>
            </a:r>
            <a:r>
              <a:rPr lang="en-US" sz="3200" dirty="0" err="1">
                <a:solidFill>
                  <a:schemeClr val="bg1"/>
                </a:solidFill>
                <a:latin typeface="Quicksand"/>
                <a:ea typeface="Quicksand"/>
                <a:cs typeface="Quicksand"/>
                <a:sym typeface="Quicksand"/>
              </a:rPr>
              <a:t>Truy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cập</a:t>
            </a:r>
            <a:r>
              <a:rPr lang="en-US" sz="3200" dirty="0">
                <a:solidFill>
                  <a:schemeClr val="bg1"/>
                </a:solidFill>
                <a:latin typeface="Quicksand"/>
                <a:ea typeface="Quicksand"/>
                <a:cs typeface="Quicksand"/>
                <a:sym typeface="Quicksand"/>
              </a:rPr>
              <a:t> Internet (web server </a:t>
            </a:r>
            <a:r>
              <a:rPr lang="en-US" sz="3200" dirty="0" err="1">
                <a:solidFill>
                  <a:schemeClr val="bg1"/>
                </a:solidFill>
                <a:latin typeface="Quicksand"/>
                <a:ea typeface="Quicksand"/>
                <a:cs typeface="Quicksand"/>
                <a:sym typeface="Quicksand"/>
              </a:rPr>
              <a:t>bên</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ngoài</a:t>
            </a:r>
            <a:r>
              <a:rPr lang="en-US" sz="3200" dirty="0">
                <a:solidFill>
                  <a:schemeClr val="bg1"/>
                </a:solidFill>
                <a:latin typeface="Quicksand"/>
                <a:ea typeface="Quicksand"/>
                <a:cs typeface="Quicksand"/>
                <a:sym typeface="Quicksand"/>
              </a:rPr>
              <a:t>).</a:t>
            </a:r>
          </a:p>
        </p:txBody>
      </p:sp>
      <p:sp>
        <p:nvSpPr>
          <p:cNvPr id="61" name="TextBox 9">
            <a:extLst>
              <a:ext uri="{FF2B5EF4-FFF2-40B4-BE49-F238E27FC236}">
                <a16:creationId xmlns:a16="http://schemas.microsoft.com/office/drawing/2014/main" id="{6F4C4C34-590A-4F5F-8A9B-132A77ACD196}"/>
              </a:ext>
            </a:extLst>
          </p:cNvPr>
          <p:cNvSpPr txBox="1"/>
          <p:nvPr/>
        </p:nvSpPr>
        <p:spPr>
          <a:xfrm>
            <a:off x="3200400" y="6438900"/>
            <a:ext cx="14249400" cy="4168321"/>
          </a:xfrm>
          <a:prstGeom prst="rect">
            <a:avLst/>
          </a:prstGeom>
        </p:spPr>
        <p:txBody>
          <a:bodyPr wrap="square" lIns="0" tIns="0" rIns="0" bIns="0" rtlCol="0" anchor="t">
            <a:spAutoFit/>
          </a:bodyPr>
          <a:lstStyle/>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Switch chính: 24 cổng, dùng 9 cổng (3 Switch phụ + 3 AP + 1 File Server + 1 NAS + 1 Router), dư 15 cổng.</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Switch phụ: 24 cổng/tầng, dùng 10 cổng (9 PC + 1 uplink), dư 14 cổng.</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AP: 3 AP Wi-Fi (mỗi tầng phủ sóng 9 điện thoại).</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Router: Quản lý VLAN</a:t>
            </a:r>
            <a:r>
              <a:rPr lang="en-US" sz="3200" dirty="0">
                <a:solidFill>
                  <a:schemeClr val="bg1"/>
                </a:solidFill>
                <a:latin typeface="Quicksand"/>
                <a:ea typeface="Quicksand"/>
                <a:cs typeface="Quicksand"/>
                <a:sym typeface="Quicksand"/>
              </a:rPr>
              <a:t> , Firewall</a:t>
            </a:r>
            <a:r>
              <a:rPr lang="vi-VN" sz="3200" dirty="0">
                <a:solidFill>
                  <a:schemeClr val="bg1"/>
                </a:solidFill>
                <a:latin typeface="Quicksand"/>
                <a:ea typeface="Quicksand"/>
                <a:cs typeface="Quicksand"/>
                <a:sym typeface="Quicksand"/>
              </a:rPr>
              <a:t>.</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Thiết bị quản trị: File Server + NAS.</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Tủ rack: 1 tủ chính (Tầng 1).</a:t>
            </a:r>
          </a:p>
          <a:p>
            <a:pPr marL="518160" lvl="1" indent="-259080" algn="l">
              <a:lnSpc>
                <a:spcPts val="4079"/>
              </a:lnSpc>
              <a:buFont typeface="Arial"/>
              <a:buChar char="•"/>
            </a:pPr>
            <a:endParaRPr lang="en-US" sz="3200" dirty="0">
              <a:solidFill>
                <a:schemeClr val="bg1"/>
              </a:solidFill>
              <a:latin typeface="Quicksand"/>
              <a:ea typeface="Quicksand"/>
              <a:cs typeface="Quicksand"/>
              <a:sym typeface="Quicksand"/>
            </a:endParaRPr>
          </a:p>
        </p:txBody>
      </p:sp>
      <p:sp>
        <p:nvSpPr>
          <p:cNvPr id="62" name="TextBox 12">
            <a:extLst>
              <a:ext uri="{FF2B5EF4-FFF2-40B4-BE49-F238E27FC236}">
                <a16:creationId xmlns:a16="http://schemas.microsoft.com/office/drawing/2014/main" id="{392EBB38-7E7B-10DC-825A-A8CB7AA1D022}"/>
              </a:ext>
            </a:extLst>
          </p:cNvPr>
          <p:cNvSpPr txBox="1"/>
          <p:nvPr/>
        </p:nvSpPr>
        <p:spPr>
          <a:xfrm>
            <a:off x="2971800" y="5600700"/>
            <a:ext cx="10527757" cy="565150"/>
          </a:xfrm>
          <a:prstGeom prst="rect">
            <a:avLst/>
          </a:prstGeom>
        </p:spPr>
        <p:txBody>
          <a:bodyPr lIns="0" tIns="0" rIns="0" bIns="0" rtlCol="0" anchor="t">
            <a:spAutoFit/>
          </a:bodyPr>
          <a:lstStyle/>
          <a:p>
            <a:pPr marL="0" lvl="0" indent="0" algn="l">
              <a:lnSpc>
                <a:spcPts val="4759"/>
              </a:lnSpc>
            </a:pPr>
            <a:r>
              <a:rPr lang="vi-VN" sz="3200" b="1" dirty="0">
                <a:solidFill>
                  <a:schemeClr val="bg1"/>
                </a:solidFill>
                <a:latin typeface="Quicksand Bold"/>
                <a:ea typeface="Quicksand Bold"/>
                <a:cs typeface="Quicksand Bold"/>
                <a:sym typeface="Quicksand Bold"/>
              </a:rPr>
              <a:t>Hạ tầng</a:t>
            </a:r>
            <a:r>
              <a:rPr lang="en-US" sz="3200" b="1" dirty="0">
                <a:solidFill>
                  <a:schemeClr val="bg1"/>
                </a:solidFill>
                <a:latin typeface="Quicksand Bold"/>
                <a:ea typeface="Quicksand Bold"/>
                <a:cs typeface="Quicksand Bold"/>
                <a:sym typeface="Quicksand Bold"/>
              </a:rPr>
              <a:t>:</a:t>
            </a:r>
          </a:p>
        </p:txBody>
      </p:sp>
      <p:grpSp>
        <p:nvGrpSpPr>
          <p:cNvPr id="63" name="Group 16">
            <a:extLst>
              <a:ext uri="{FF2B5EF4-FFF2-40B4-BE49-F238E27FC236}">
                <a16:creationId xmlns:a16="http://schemas.microsoft.com/office/drawing/2014/main" id="{6816924A-E3DC-2B04-A3C9-0FE17071AE26}"/>
              </a:ext>
            </a:extLst>
          </p:cNvPr>
          <p:cNvGrpSpPr/>
          <p:nvPr/>
        </p:nvGrpSpPr>
        <p:grpSpPr>
          <a:xfrm>
            <a:off x="0" y="1333500"/>
            <a:ext cx="6270171" cy="897724"/>
            <a:chOff x="0" y="0"/>
            <a:chExt cx="706025" cy="236438"/>
          </a:xfrm>
        </p:grpSpPr>
        <p:sp>
          <p:nvSpPr>
            <p:cNvPr id="3072" name="Freeform 17">
              <a:extLst>
                <a:ext uri="{FF2B5EF4-FFF2-40B4-BE49-F238E27FC236}">
                  <a16:creationId xmlns:a16="http://schemas.microsoft.com/office/drawing/2014/main" id="{ACBBF903-B941-5259-09A4-D07DD9880CC3}"/>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073" name="TextBox 18">
              <a:extLst>
                <a:ext uri="{FF2B5EF4-FFF2-40B4-BE49-F238E27FC236}">
                  <a16:creationId xmlns:a16="http://schemas.microsoft.com/office/drawing/2014/main" id="{715B1CA1-E594-A01D-4E9E-9BB519CFABBE}"/>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3075" name="TextBox 11">
            <a:extLst>
              <a:ext uri="{FF2B5EF4-FFF2-40B4-BE49-F238E27FC236}">
                <a16:creationId xmlns:a16="http://schemas.microsoft.com/office/drawing/2014/main" id="{E6976C88-3401-F6B8-17B2-C7D292D72879}"/>
              </a:ext>
            </a:extLst>
          </p:cNvPr>
          <p:cNvSpPr txBox="1"/>
          <p:nvPr/>
        </p:nvSpPr>
        <p:spPr>
          <a:xfrm>
            <a:off x="1981200" y="15621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u="sng" dirty="0">
                <a:solidFill>
                  <a:schemeClr val="bg1"/>
                </a:solidFill>
                <a:latin typeface="Quicksand Bold"/>
                <a:ea typeface="Quicksand Bold"/>
                <a:cs typeface="Quicksand Bold"/>
                <a:sym typeface="Quicksand Bold"/>
              </a:rPr>
              <a:t>Phân tích yêu cầu</a:t>
            </a:r>
            <a:r>
              <a:rPr lang="en-US" sz="3200" b="1" u="sng" dirty="0">
                <a:solidFill>
                  <a:schemeClr val="bg1"/>
                </a:solidFill>
                <a:latin typeface="Quicksand Bold"/>
                <a:ea typeface="Quicksand Bold"/>
                <a:cs typeface="Quicksand Bold"/>
                <a:sym typeface="Quicksand Bold"/>
              </a:rPr>
              <a:t>:</a:t>
            </a:r>
          </a:p>
        </p:txBody>
      </p:sp>
      <p:sp>
        <p:nvSpPr>
          <p:cNvPr id="3076" name="TextBox 7">
            <a:extLst>
              <a:ext uri="{FF2B5EF4-FFF2-40B4-BE49-F238E27FC236}">
                <a16:creationId xmlns:a16="http://schemas.microsoft.com/office/drawing/2014/main" id="{CF832DDA-18DE-7C2A-0E85-E4A34180E48D}"/>
              </a:ext>
            </a:extLst>
          </p:cNvPr>
          <p:cNvSpPr txBox="1"/>
          <p:nvPr/>
        </p:nvSpPr>
        <p:spPr>
          <a:xfrm>
            <a:off x="838200" y="114300"/>
            <a:ext cx="14935200" cy="1052532"/>
          </a:xfrm>
          <a:prstGeom prst="rect">
            <a:avLst/>
          </a:prstGeom>
        </p:spPr>
        <p:txBody>
          <a:bodyPr wrap="square" lIns="0" tIns="0" rIns="0" bIns="0" rtlCol="0" anchor="t">
            <a:spAutoFit/>
          </a:bodyPr>
          <a:lstStyle/>
          <a:p>
            <a:pPr marL="0" lvl="0" indent="0" algn="l">
              <a:lnSpc>
                <a:spcPts val="8959"/>
              </a:lnSpc>
              <a:spcBef>
                <a:spcPct val="0"/>
              </a:spcBef>
            </a:pPr>
            <a:r>
              <a:rPr lang="vi-VN" sz="5400" b="1" i="1" dirty="0">
                <a:solidFill>
                  <a:schemeClr val="bg1"/>
                </a:solidFill>
                <a:latin typeface="Cormorant Garamond Bold Italics"/>
                <a:ea typeface="Cormorant Garamond Bold Italics"/>
                <a:cs typeface="Cormorant Garamond Bold Italics"/>
                <a:sym typeface="Cormorant Garamond Bold Italics"/>
              </a:rPr>
              <a:t>Thu thập và phân tích yêu cầu</a:t>
            </a:r>
            <a:endParaRPr lang="en-US" sz="5400" b="1" i="1" dirty="0">
              <a:solidFill>
                <a:schemeClr val="bg1"/>
              </a:solidFill>
              <a:latin typeface="Cormorant Garamond Bold Italics"/>
              <a:ea typeface="Cormorant Garamond Bold Italics"/>
              <a:cs typeface="Cormorant Garamond Bold Italics"/>
              <a:sym typeface="Cormorant Garamond Bold Italics"/>
            </a:endParaRPr>
          </a:p>
        </p:txBody>
      </p:sp>
      <p:grpSp>
        <p:nvGrpSpPr>
          <p:cNvPr id="3077" name="Group 3076">
            <a:extLst>
              <a:ext uri="{FF2B5EF4-FFF2-40B4-BE49-F238E27FC236}">
                <a16:creationId xmlns:a16="http://schemas.microsoft.com/office/drawing/2014/main" id="{4BD5CCBB-5D71-89A6-9AA2-63E34ABDEEED}"/>
              </a:ext>
            </a:extLst>
          </p:cNvPr>
          <p:cNvGrpSpPr/>
          <p:nvPr/>
        </p:nvGrpSpPr>
        <p:grpSpPr>
          <a:xfrm>
            <a:off x="13533329" y="114300"/>
            <a:ext cx="4754671" cy="2619076"/>
            <a:chOff x="0" y="0"/>
            <a:chExt cx="8208724" cy="4545804"/>
          </a:xfrm>
        </p:grpSpPr>
        <p:sp>
          <p:nvSpPr>
            <p:cNvPr id="3078" name="Freeform 12">
              <a:extLst>
                <a:ext uri="{FF2B5EF4-FFF2-40B4-BE49-F238E27FC236}">
                  <a16:creationId xmlns:a16="http://schemas.microsoft.com/office/drawing/2014/main" id="{BE6A11A9-32EC-817C-8FAC-4422E26D8A25}"/>
                </a:ext>
              </a:extLst>
            </p:cNvPr>
            <p:cNvSpPr/>
            <p:nvPr/>
          </p:nvSpPr>
          <p:spPr>
            <a:xfrm>
              <a:off x="0" y="0"/>
              <a:ext cx="3210797" cy="4097305"/>
            </a:xfrm>
            <a:custGeom>
              <a:avLst/>
              <a:gdLst/>
              <a:ahLst/>
              <a:cxnLst/>
              <a:rect l="l" t="t" r="r" b="b"/>
              <a:pathLst>
                <a:path w="3210797" h="4097305">
                  <a:moveTo>
                    <a:pt x="0" y="0"/>
                  </a:moveTo>
                  <a:lnTo>
                    <a:pt x="3210797" y="0"/>
                  </a:lnTo>
                  <a:lnTo>
                    <a:pt x="3210797" y="4097305"/>
                  </a:lnTo>
                  <a:lnTo>
                    <a:pt x="0" y="40973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79" name="Freeform 13">
              <a:extLst>
                <a:ext uri="{FF2B5EF4-FFF2-40B4-BE49-F238E27FC236}">
                  <a16:creationId xmlns:a16="http://schemas.microsoft.com/office/drawing/2014/main" id="{56939A63-9DB9-6922-951A-18E74323EE34}"/>
                </a:ext>
              </a:extLst>
            </p:cNvPr>
            <p:cNvSpPr/>
            <p:nvPr/>
          </p:nvSpPr>
          <p:spPr>
            <a:xfrm flipH="1">
              <a:off x="4997927" y="448499"/>
              <a:ext cx="3210797" cy="4097305"/>
            </a:xfrm>
            <a:custGeom>
              <a:avLst/>
              <a:gdLst/>
              <a:ahLst/>
              <a:cxnLst/>
              <a:rect l="l" t="t" r="r" b="b"/>
              <a:pathLst>
                <a:path w="3210797" h="4097305">
                  <a:moveTo>
                    <a:pt x="3210798" y="0"/>
                  </a:moveTo>
                  <a:lnTo>
                    <a:pt x="0" y="0"/>
                  </a:lnTo>
                  <a:lnTo>
                    <a:pt x="0" y="4097305"/>
                  </a:lnTo>
                  <a:lnTo>
                    <a:pt x="3210798" y="4097305"/>
                  </a:lnTo>
                  <a:lnTo>
                    <a:pt x="321079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3080" name="Freeform 14">
              <a:extLst>
                <a:ext uri="{FF2B5EF4-FFF2-40B4-BE49-F238E27FC236}">
                  <a16:creationId xmlns:a16="http://schemas.microsoft.com/office/drawing/2014/main" id="{7288381B-3DE0-CAD4-1881-AA5FE5922342}"/>
                </a:ext>
              </a:extLst>
            </p:cNvPr>
            <p:cNvSpPr/>
            <p:nvPr/>
          </p:nvSpPr>
          <p:spPr>
            <a:xfrm>
              <a:off x="1571344" y="3862907"/>
              <a:ext cx="2593339" cy="419924"/>
            </a:xfrm>
            <a:custGeom>
              <a:avLst/>
              <a:gdLst/>
              <a:ahLst/>
              <a:cxnLst/>
              <a:rect l="l" t="t" r="r" b="b"/>
              <a:pathLst>
                <a:path w="2593339" h="419924">
                  <a:moveTo>
                    <a:pt x="0" y="0"/>
                  </a:moveTo>
                  <a:lnTo>
                    <a:pt x="2593338" y="0"/>
                  </a:lnTo>
                  <a:lnTo>
                    <a:pt x="2593338" y="419925"/>
                  </a:lnTo>
                  <a:lnTo>
                    <a:pt x="0" y="419925"/>
                  </a:lnTo>
                  <a:lnTo>
                    <a:pt x="0" y="0"/>
                  </a:lnTo>
                  <a:close/>
                </a:path>
              </a:pathLst>
            </a:custGeom>
            <a:blipFill>
              <a:blip r:embed="rId7">
                <a:extLst>
                  <a:ext uri="{96DAC541-7B7A-43D3-8B79-37D633B846F1}">
                    <asvg:svgBlip xmlns:asvg="http://schemas.microsoft.com/office/drawing/2016/SVG/main" r:embed="rId8"/>
                  </a:ext>
                </a:extLst>
              </a:blip>
              <a:stretch>
                <a:fillRect t="-688085"/>
              </a:stretch>
            </a:blipFill>
          </p:spPr>
          <p:txBody>
            <a:bodyPr/>
            <a:lstStyle/>
            <a:p>
              <a:endParaRPr lang="en-US"/>
            </a:p>
          </p:txBody>
        </p:sp>
        <p:sp>
          <p:nvSpPr>
            <p:cNvPr id="3081" name="Freeform 15">
              <a:extLst>
                <a:ext uri="{FF2B5EF4-FFF2-40B4-BE49-F238E27FC236}">
                  <a16:creationId xmlns:a16="http://schemas.microsoft.com/office/drawing/2014/main" id="{75BC4756-5174-FDF7-F0AF-C71358E7558E}"/>
                </a:ext>
              </a:extLst>
            </p:cNvPr>
            <p:cNvSpPr/>
            <p:nvPr/>
          </p:nvSpPr>
          <p:spPr>
            <a:xfrm>
              <a:off x="2524495" y="4097305"/>
              <a:ext cx="2532191" cy="419924"/>
            </a:xfrm>
            <a:custGeom>
              <a:avLst/>
              <a:gdLst/>
              <a:ahLst/>
              <a:cxnLst/>
              <a:rect l="l" t="t" r="r" b="b"/>
              <a:pathLst>
                <a:path w="2532191" h="419924">
                  <a:moveTo>
                    <a:pt x="0" y="0"/>
                  </a:moveTo>
                  <a:lnTo>
                    <a:pt x="2532191" y="0"/>
                  </a:lnTo>
                  <a:lnTo>
                    <a:pt x="2532191" y="419924"/>
                  </a:lnTo>
                  <a:lnTo>
                    <a:pt x="0" y="419924"/>
                  </a:lnTo>
                  <a:lnTo>
                    <a:pt x="0" y="0"/>
                  </a:lnTo>
                  <a:close/>
                </a:path>
              </a:pathLst>
            </a:custGeom>
            <a:blipFill>
              <a:blip r:embed="rId7">
                <a:extLst>
                  <a:ext uri="{96DAC541-7B7A-43D3-8B79-37D633B846F1}">
                    <asvg:svgBlip xmlns:asvg="http://schemas.microsoft.com/office/drawing/2016/SVG/main" r:embed="rId8"/>
                  </a:ext>
                </a:extLst>
              </a:blip>
              <a:stretch>
                <a:fillRect t="-688085" r="-2414"/>
              </a:stretch>
            </a:blipFill>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7FC5C8AA-8241-58CA-D1E5-7D04BA26957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34CC7D-3CAC-CD54-A482-42A6D2D21963}"/>
              </a:ext>
            </a:extLst>
          </p:cNvPr>
          <p:cNvGrpSpPr/>
          <p:nvPr/>
        </p:nvGrpSpPr>
        <p:grpSpPr>
          <a:xfrm>
            <a:off x="1905000" y="2400300"/>
            <a:ext cx="14935200" cy="2057400"/>
            <a:chOff x="0" y="0"/>
            <a:chExt cx="1929913" cy="572582"/>
          </a:xfrm>
        </p:grpSpPr>
        <p:sp>
          <p:nvSpPr>
            <p:cNvPr id="3" name="Freeform 3">
              <a:extLst>
                <a:ext uri="{FF2B5EF4-FFF2-40B4-BE49-F238E27FC236}">
                  <a16:creationId xmlns:a16="http://schemas.microsoft.com/office/drawing/2014/main" id="{00DAB833-B3F4-5D7C-6763-6A8A0AA82A3D}"/>
                </a:ext>
              </a:extLst>
            </p:cNvPr>
            <p:cNvSpPr/>
            <p:nvPr/>
          </p:nvSpPr>
          <p:spPr>
            <a:xfrm>
              <a:off x="0" y="0"/>
              <a:ext cx="1929913" cy="572582"/>
            </a:xfrm>
            <a:custGeom>
              <a:avLst/>
              <a:gdLst/>
              <a:ahLst/>
              <a:cxnLst/>
              <a:rect l="l" t="t" r="r" b="b"/>
              <a:pathLst>
                <a:path w="1929913" h="572582">
                  <a:moveTo>
                    <a:pt x="0" y="0"/>
                  </a:moveTo>
                  <a:lnTo>
                    <a:pt x="1929913" y="0"/>
                  </a:lnTo>
                  <a:lnTo>
                    <a:pt x="1929913" y="572582"/>
                  </a:lnTo>
                  <a:lnTo>
                    <a:pt x="0" y="572582"/>
                  </a:lnTo>
                  <a:close/>
                </a:path>
              </a:pathLst>
            </a:custGeom>
            <a:solidFill>
              <a:srgbClr val="00BBDE">
                <a:alpha val="37647"/>
              </a:srgbClr>
            </a:solidFill>
            <a:ln cap="sq">
              <a:noFill/>
              <a:prstDash val="solid"/>
              <a:miter/>
            </a:ln>
          </p:spPr>
        </p:sp>
        <p:sp>
          <p:nvSpPr>
            <p:cNvPr id="4" name="TextBox 4">
              <a:extLst>
                <a:ext uri="{FF2B5EF4-FFF2-40B4-BE49-F238E27FC236}">
                  <a16:creationId xmlns:a16="http://schemas.microsoft.com/office/drawing/2014/main" id="{E89DA0E0-EE16-F24F-77B7-FD52A06FC0D3}"/>
                </a:ext>
              </a:extLst>
            </p:cNvPr>
            <p:cNvSpPr txBox="1"/>
            <p:nvPr/>
          </p:nvSpPr>
          <p:spPr>
            <a:xfrm>
              <a:off x="0" y="-19050"/>
              <a:ext cx="1929913" cy="591632"/>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ct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5" name="Freeform 5">
            <a:extLst>
              <a:ext uri="{FF2B5EF4-FFF2-40B4-BE49-F238E27FC236}">
                <a16:creationId xmlns:a16="http://schemas.microsoft.com/office/drawing/2014/main" id="{DD433F6E-4474-192E-2B7A-F87E57ADF6E2}"/>
              </a:ext>
            </a:extLst>
          </p:cNvPr>
          <p:cNvSpPr/>
          <p:nvPr/>
        </p:nvSpPr>
        <p:spPr>
          <a:xfrm flipH="1">
            <a:off x="-2895600" y="-4229100"/>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bg1"/>
              </a:solidFill>
              <a:effectLst/>
              <a:uLnTx/>
              <a:uFillTx/>
              <a:latin typeface="Calibri"/>
              <a:ea typeface="+mn-ea"/>
              <a:cs typeface="+mn-cs"/>
            </a:endParaRPr>
          </a:p>
        </p:txBody>
      </p:sp>
      <p:sp>
        <p:nvSpPr>
          <p:cNvPr id="7" name="Freeform 7">
            <a:extLst>
              <a:ext uri="{FF2B5EF4-FFF2-40B4-BE49-F238E27FC236}">
                <a16:creationId xmlns:a16="http://schemas.microsoft.com/office/drawing/2014/main" id="{FA1E43E8-D1AC-ED4D-16DF-98F7D35AA05C}"/>
              </a:ext>
            </a:extLst>
          </p:cNvPr>
          <p:cNvSpPr/>
          <p:nvPr/>
        </p:nvSpPr>
        <p:spPr>
          <a:xfrm flipH="1">
            <a:off x="17754600" y="9258300"/>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7" name="Group 17">
            <a:extLst>
              <a:ext uri="{FF2B5EF4-FFF2-40B4-BE49-F238E27FC236}">
                <a16:creationId xmlns:a16="http://schemas.microsoft.com/office/drawing/2014/main" id="{0785EC18-6E3B-0942-90E2-8A8A110DB564}"/>
              </a:ext>
            </a:extLst>
          </p:cNvPr>
          <p:cNvGrpSpPr>
            <a:grpSpLocks noChangeAspect="1"/>
          </p:cNvGrpSpPr>
          <p:nvPr/>
        </p:nvGrpSpPr>
        <p:grpSpPr>
          <a:xfrm>
            <a:off x="762000" y="2552700"/>
            <a:ext cx="1905000" cy="1768928"/>
            <a:chOff x="0" y="0"/>
            <a:chExt cx="14840029" cy="14840029"/>
          </a:xfrm>
          <a:blipFill dpi="0" rotWithShape="1">
            <a:blip r:embed="rId5">
              <a:extLst>
                <a:ext uri="{28A0092B-C50C-407E-A947-70E740481C1C}">
                  <a14:useLocalDpi xmlns:a14="http://schemas.microsoft.com/office/drawing/2010/main" val="0"/>
                </a:ext>
              </a:extLst>
            </a:blip>
            <a:srcRect/>
            <a:stretch>
              <a:fillRect/>
            </a:stretch>
          </a:blipFill>
        </p:grpSpPr>
        <p:sp>
          <p:nvSpPr>
            <p:cNvPr id="18" name="Freeform 18">
              <a:extLst>
                <a:ext uri="{FF2B5EF4-FFF2-40B4-BE49-F238E27FC236}">
                  <a16:creationId xmlns:a16="http://schemas.microsoft.com/office/drawing/2014/main" id="{B5BCD0D0-9C5E-9CF6-ECEE-289CEB60FD29}"/>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pFill/>
          </p:spPr>
        </p:sp>
        <p:sp>
          <p:nvSpPr>
            <p:cNvPr id="19" name="Freeform 19">
              <a:extLst>
                <a:ext uri="{FF2B5EF4-FFF2-40B4-BE49-F238E27FC236}">
                  <a16:creationId xmlns:a16="http://schemas.microsoft.com/office/drawing/2014/main" id="{89E59E85-768B-24B9-C95C-8E9A31555B8E}"/>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pFill/>
          </p:spPr>
        </p:sp>
        <p:sp>
          <p:nvSpPr>
            <p:cNvPr id="20" name="Freeform 20">
              <a:extLst>
                <a:ext uri="{FF2B5EF4-FFF2-40B4-BE49-F238E27FC236}">
                  <a16:creationId xmlns:a16="http://schemas.microsoft.com/office/drawing/2014/main" id="{35B45D5F-F5D5-F7C5-1097-38CAE263C073}"/>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grpFill/>
          </p:spPr>
        </p:sp>
      </p:grpSp>
      <p:grpSp>
        <p:nvGrpSpPr>
          <p:cNvPr id="23" name="Group 23">
            <a:extLst>
              <a:ext uri="{FF2B5EF4-FFF2-40B4-BE49-F238E27FC236}">
                <a16:creationId xmlns:a16="http://schemas.microsoft.com/office/drawing/2014/main" id="{DCE645FE-2D14-5CC5-94C1-1ACEBD344DE7}"/>
              </a:ext>
            </a:extLst>
          </p:cNvPr>
          <p:cNvGrpSpPr/>
          <p:nvPr/>
        </p:nvGrpSpPr>
        <p:grpSpPr>
          <a:xfrm>
            <a:off x="1981200" y="5067300"/>
            <a:ext cx="14782800" cy="2819400"/>
            <a:chOff x="0" y="0"/>
            <a:chExt cx="1943129" cy="572582"/>
          </a:xfrm>
        </p:grpSpPr>
        <p:sp>
          <p:nvSpPr>
            <p:cNvPr id="24" name="Freeform 24">
              <a:extLst>
                <a:ext uri="{FF2B5EF4-FFF2-40B4-BE49-F238E27FC236}">
                  <a16:creationId xmlns:a16="http://schemas.microsoft.com/office/drawing/2014/main" id="{7D07F10D-F098-DA3A-EA9D-44071D9D81E1}"/>
                </a:ext>
              </a:extLst>
            </p:cNvPr>
            <p:cNvSpPr/>
            <p:nvPr/>
          </p:nvSpPr>
          <p:spPr>
            <a:xfrm>
              <a:off x="0" y="0"/>
              <a:ext cx="1943129" cy="572582"/>
            </a:xfrm>
            <a:custGeom>
              <a:avLst/>
              <a:gdLst/>
              <a:ahLst/>
              <a:cxnLst/>
              <a:rect l="l" t="t" r="r" b="b"/>
              <a:pathLst>
                <a:path w="1943129" h="572582">
                  <a:moveTo>
                    <a:pt x="0" y="0"/>
                  </a:moveTo>
                  <a:lnTo>
                    <a:pt x="1943129" y="0"/>
                  </a:lnTo>
                  <a:lnTo>
                    <a:pt x="1943129" y="572582"/>
                  </a:lnTo>
                  <a:lnTo>
                    <a:pt x="0" y="572582"/>
                  </a:lnTo>
                  <a:close/>
                </a:path>
              </a:pathLst>
            </a:custGeom>
            <a:solidFill>
              <a:srgbClr val="00BBDE">
                <a:alpha val="37647"/>
              </a:srgbClr>
            </a:solidFill>
            <a:ln cap="sq">
              <a:noFill/>
              <a:prstDash val="solid"/>
              <a:miter/>
            </a:ln>
          </p:spPr>
        </p:sp>
        <p:sp>
          <p:nvSpPr>
            <p:cNvPr id="25" name="TextBox 25">
              <a:extLst>
                <a:ext uri="{FF2B5EF4-FFF2-40B4-BE49-F238E27FC236}">
                  <a16:creationId xmlns:a16="http://schemas.microsoft.com/office/drawing/2014/main" id="{B5AD182E-0511-370C-8F3D-1C1C2DCF2BD3}"/>
                </a:ext>
              </a:extLst>
            </p:cNvPr>
            <p:cNvSpPr txBox="1"/>
            <p:nvPr/>
          </p:nvSpPr>
          <p:spPr>
            <a:xfrm>
              <a:off x="0" y="-19050"/>
              <a:ext cx="1943129" cy="591632"/>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ct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26" name="Group 26">
            <a:extLst>
              <a:ext uri="{FF2B5EF4-FFF2-40B4-BE49-F238E27FC236}">
                <a16:creationId xmlns:a16="http://schemas.microsoft.com/office/drawing/2014/main" id="{7679FF02-FE5C-F16A-3956-033C02F4070A}"/>
              </a:ext>
            </a:extLst>
          </p:cNvPr>
          <p:cNvGrpSpPr>
            <a:grpSpLocks noChangeAspect="1"/>
          </p:cNvGrpSpPr>
          <p:nvPr/>
        </p:nvGrpSpPr>
        <p:grpSpPr>
          <a:xfrm>
            <a:off x="762000" y="5524500"/>
            <a:ext cx="1981200" cy="1981200"/>
            <a:chOff x="0" y="0"/>
            <a:chExt cx="14840029" cy="14840029"/>
          </a:xfrm>
          <a:blipFill dpi="0" rotWithShape="1">
            <a:blip r:embed="rId5">
              <a:extLst>
                <a:ext uri="{28A0092B-C50C-407E-A947-70E740481C1C}">
                  <a14:useLocalDpi xmlns:a14="http://schemas.microsoft.com/office/drawing/2010/main" val="0"/>
                </a:ext>
              </a:extLst>
            </a:blip>
            <a:srcRect/>
            <a:stretch>
              <a:fillRect/>
            </a:stretch>
          </a:blipFill>
        </p:grpSpPr>
        <p:sp>
          <p:nvSpPr>
            <p:cNvPr id="27" name="Freeform 27">
              <a:extLst>
                <a:ext uri="{FF2B5EF4-FFF2-40B4-BE49-F238E27FC236}">
                  <a16:creationId xmlns:a16="http://schemas.microsoft.com/office/drawing/2014/main" id="{40F4BEE0-A5AE-4D6D-C09B-04D70FEEB8F2}"/>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pFill/>
          </p:spPr>
        </p:sp>
        <p:sp>
          <p:nvSpPr>
            <p:cNvPr id="28" name="Freeform 28">
              <a:extLst>
                <a:ext uri="{FF2B5EF4-FFF2-40B4-BE49-F238E27FC236}">
                  <a16:creationId xmlns:a16="http://schemas.microsoft.com/office/drawing/2014/main" id="{EC26FE82-0134-A20A-0E98-E9D47FB6D235}"/>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pFill/>
          </p:spPr>
        </p:sp>
        <p:sp>
          <p:nvSpPr>
            <p:cNvPr id="29" name="Freeform 29">
              <a:extLst>
                <a:ext uri="{FF2B5EF4-FFF2-40B4-BE49-F238E27FC236}">
                  <a16:creationId xmlns:a16="http://schemas.microsoft.com/office/drawing/2014/main" id="{2421FA7D-021F-2741-89BC-6164E6393E1B}"/>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grpFill/>
          </p:spPr>
        </p:sp>
      </p:grpSp>
      <p:grpSp>
        <p:nvGrpSpPr>
          <p:cNvPr id="51" name="Group 11">
            <a:extLst>
              <a:ext uri="{FF2B5EF4-FFF2-40B4-BE49-F238E27FC236}">
                <a16:creationId xmlns:a16="http://schemas.microsoft.com/office/drawing/2014/main" id="{15242E3A-2DA4-897B-3B4E-533C176A7513}"/>
              </a:ext>
            </a:extLst>
          </p:cNvPr>
          <p:cNvGrpSpPr/>
          <p:nvPr/>
        </p:nvGrpSpPr>
        <p:grpSpPr>
          <a:xfrm>
            <a:off x="968829" y="114300"/>
            <a:ext cx="15414171" cy="1126324"/>
            <a:chOff x="0" y="0"/>
            <a:chExt cx="706025" cy="236438"/>
          </a:xfrm>
        </p:grpSpPr>
        <p:sp>
          <p:nvSpPr>
            <p:cNvPr id="52" name="Freeform 12">
              <a:extLst>
                <a:ext uri="{FF2B5EF4-FFF2-40B4-BE49-F238E27FC236}">
                  <a16:creationId xmlns:a16="http://schemas.microsoft.com/office/drawing/2014/main" id="{0EFD25B3-C24A-6832-428B-2C597A5394EC}"/>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53" name="TextBox 13">
              <a:extLst>
                <a:ext uri="{FF2B5EF4-FFF2-40B4-BE49-F238E27FC236}">
                  <a16:creationId xmlns:a16="http://schemas.microsoft.com/office/drawing/2014/main" id="{D8E61BEA-6FB4-37C2-1870-577BD04398EF}"/>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57" name="TextBox 56">
            <a:extLst>
              <a:ext uri="{FF2B5EF4-FFF2-40B4-BE49-F238E27FC236}">
                <a16:creationId xmlns:a16="http://schemas.microsoft.com/office/drawing/2014/main" id="{9024ADB3-5E76-051C-0B14-59C8BCF90A82}"/>
              </a:ext>
            </a:extLst>
          </p:cNvPr>
          <p:cNvSpPr txBox="1"/>
          <p:nvPr/>
        </p:nvSpPr>
        <p:spPr>
          <a:xfrm>
            <a:off x="1371600" y="29391"/>
            <a:ext cx="14721840" cy="1115690"/>
          </a:xfrm>
          <a:prstGeom prst="rect">
            <a:avLst/>
          </a:prstGeom>
          <a:noFill/>
        </p:spPr>
        <p:txBody>
          <a:bodyPr wrap="square">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schemeClr val="bg1"/>
                </a:solidFill>
                <a:effectLst/>
                <a:uLnTx/>
                <a:uFillTx/>
                <a:latin typeface="Cormorant Garamond Bold Italics"/>
                <a:ea typeface="Cormorant Garamond Bold Italics"/>
                <a:cs typeface="Cormorant Garamond Bold Italics"/>
                <a:sym typeface="Cormorant Garamond Bold Italics"/>
              </a:rPr>
              <a:t>Th</a:t>
            </a:r>
            <a:r>
              <a:rPr kumimoji="0" lang="en-US" sz="5400" b="1" i="1" u="none" strike="noStrike" kern="1200" cap="none" spc="0" normalizeH="0" baseline="0" noProof="0" dirty="0" err="1">
                <a:ln>
                  <a:noFill/>
                </a:ln>
                <a:solidFill>
                  <a:schemeClr val="bg1"/>
                </a:solidFill>
                <a:effectLst/>
                <a:uLnTx/>
                <a:uFillTx/>
                <a:latin typeface="Cormorant Garamond Bold Italics"/>
                <a:ea typeface="Cormorant Garamond Bold Italics"/>
                <a:cs typeface="Cormorant Garamond Bold Italics"/>
                <a:sym typeface="Cormorant Garamond Bold Italics"/>
              </a:rPr>
              <a:t>iết</a:t>
            </a:r>
            <a:r>
              <a:rPr kumimoji="0" lang="en-US" sz="5400" b="1" i="1" u="none" strike="noStrike" kern="1200" cap="none" spc="0" normalizeH="0" baseline="0" noProof="0" dirty="0">
                <a:ln>
                  <a:noFill/>
                </a:ln>
                <a:solidFill>
                  <a:schemeClr val="bg1"/>
                </a:solidFill>
                <a:effectLst/>
                <a:uLnTx/>
                <a:uFillTx/>
                <a:latin typeface="Cormorant Garamond Bold Italics"/>
                <a:ea typeface="Cormorant Garamond Bold Italics"/>
                <a:cs typeface="Cormorant Garamond Bold Italics"/>
                <a:sym typeface="Cormorant Garamond Bold Italics"/>
              </a:rPr>
              <a:t> </a:t>
            </a:r>
            <a:r>
              <a:rPr kumimoji="0" lang="en-US" sz="5400" b="1" i="1" u="none" strike="noStrike" kern="1200" cap="none" spc="0" normalizeH="0" baseline="0" noProof="0" dirty="0" err="1">
                <a:ln>
                  <a:noFill/>
                </a:ln>
                <a:solidFill>
                  <a:schemeClr val="bg1"/>
                </a:solidFill>
                <a:effectLst/>
                <a:uLnTx/>
                <a:uFillTx/>
                <a:latin typeface="Cormorant Garamond Bold Italics"/>
                <a:ea typeface="Cormorant Garamond Bold Italics"/>
                <a:cs typeface="Cormorant Garamond Bold Italics"/>
                <a:sym typeface="Cormorant Garamond Bold Italics"/>
              </a:rPr>
              <a:t>kế</a:t>
            </a:r>
            <a:r>
              <a:rPr kumimoji="0" lang="en-US" sz="5400" b="1" i="1" u="none" strike="noStrike" kern="1200" cap="none" spc="0" normalizeH="0" baseline="0" noProof="0" dirty="0">
                <a:ln>
                  <a:noFill/>
                </a:ln>
                <a:solidFill>
                  <a:schemeClr val="bg1"/>
                </a:solidFill>
                <a:effectLst/>
                <a:uLnTx/>
                <a:uFillTx/>
                <a:latin typeface="Cormorant Garamond Bold Italics"/>
                <a:ea typeface="Cormorant Garamond Bold Italics"/>
                <a:cs typeface="Cormorant Garamond Bold Italics"/>
                <a:sym typeface="Cormorant Garamond Bold Italics"/>
              </a:rPr>
              <a:t> </a:t>
            </a:r>
            <a:r>
              <a:rPr kumimoji="0" lang="en-US" sz="5400" b="1" i="1" u="none" strike="noStrike" kern="1200" cap="none" spc="0" normalizeH="0" baseline="0" noProof="0" dirty="0" err="1">
                <a:ln>
                  <a:noFill/>
                </a:ln>
                <a:solidFill>
                  <a:schemeClr val="bg1"/>
                </a:solidFill>
                <a:effectLst/>
                <a:uLnTx/>
                <a:uFillTx/>
                <a:latin typeface="Cormorant Garamond Bold Italics"/>
                <a:ea typeface="Cormorant Garamond Bold Italics"/>
                <a:cs typeface="Cormorant Garamond Bold Italics"/>
                <a:sym typeface="Cormorant Garamond Bold Italics"/>
              </a:rPr>
              <a:t>giải</a:t>
            </a:r>
            <a:r>
              <a:rPr kumimoji="0" lang="en-US" sz="5400" b="1" i="1" u="none" strike="noStrike" kern="1200" cap="none" spc="0" normalizeH="0" baseline="0" noProof="0" dirty="0">
                <a:ln>
                  <a:noFill/>
                </a:ln>
                <a:solidFill>
                  <a:schemeClr val="bg1"/>
                </a:solidFill>
                <a:effectLst/>
                <a:uLnTx/>
                <a:uFillTx/>
                <a:latin typeface="Cormorant Garamond Bold Italics"/>
                <a:ea typeface="Cormorant Garamond Bold Italics"/>
                <a:cs typeface="Cormorant Garamond Bold Italics"/>
                <a:sym typeface="Cormorant Garamond Bold Italics"/>
              </a:rPr>
              <a:t> </a:t>
            </a:r>
            <a:r>
              <a:rPr kumimoji="0" lang="en-US" sz="5400" b="1" i="1" u="none" strike="noStrike" kern="1200" cap="none" spc="0" normalizeH="0" baseline="0" noProof="0" dirty="0" err="1">
                <a:ln>
                  <a:noFill/>
                </a:ln>
                <a:solidFill>
                  <a:schemeClr val="bg1"/>
                </a:solidFill>
                <a:effectLst/>
                <a:uLnTx/>
                <a:uFillTx/>
                <a:latin typeface="Cormorant Garamond Bold Italics"/>
                <a:ea typeface="Cormorant Garamond Bold Italics"/>
                <a:cs typeface="Cormorant Garamond Bold Italics"/>
                <a:sym typeface="Cormorant Garamond Bold Italics"/>
              </a:rPr>
              <a:t>pháp</a:t>
            </a:r>
            <a:endParaRPr kumimoji="0" lang="en-US" sz="5400" b="1" i="1" u="none" strike="noStrike" kern="1200" cap="none" spc="0" normalizeH="0" baseline="0" noProof="0" dirty="0">
              <a:ln>
                <a:noFill/>
              </a:ln>
              <a:solidFill>
                <a:schemeClr val="bg1"/>
              </a:solidFill>
              <a:effectLst/>
              <a:uLnTx/>
              <a:uFillTx/>
              <a:latin typeface="Cormorant Garamond Bold Italics"/>
              <a:ea typeface="Cormorant Garamond Bold Italics"/>
              <a:cs typeface="Cormorant Garamond Bold Italics"/>
              <a:sym typeface="Cormorant Garamond Bold Italics"/>
            </a:endParaRPr>
          </a:p>
        </p:txBody>
      </p:sp>
      <p:grpSp>
        <p:nvGrpSpPr>
          <p:cNvPr id="63" name="Group 16">
            <a:extLst>
              <a:ext uri="{FF2B5EF4-FFF2-40B4-BE49-F238E27FC236}">
                <a16:creationId xmlns:a16="http://schemas.microsoft.com/office/drawing/2014/main" id="{76105117-A462-BC52-26B5-F560E06EB220}"/>
              </a:ext>
            </a:extLst>
          </p:cNvPr>
          <p:cNvGrpSpPr/>
          <p:nvPr/>
        </p:nvGrpSpPr>
        <p:grpSpPr>
          <a:xfrm>
            <a:off x="0" y="1333500"/>
            <a:ext cx="5889171" cy="897724"/>
            <a:chOff x="0" y="0"/>
            <a:chExt cx="706025" cy="236438"/>
          </a:xfrm>
        </p:grpSpPr>
        <p:sp>
          <p:nvSpPr>
            <p:cNvPr id="3072" name="Freeform 17">
              <a:extLst>
                <a:ext uri="{FF2B5EF4-FFF2-40B4-BE49-F238E27FC236}">
                  <a16:creationId xmlns:a16="http://schemas.microsoft.com/office/drawing/2014/main" id="{7A16257E-3A30-0C0F-95DB-A95676146C39}"/>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073" name="TextBox 18">
              <a:extLst>
                <a:ext uri="{FF2B5EF4-FFF2-40B4-BE49-F238E27FC236}">
                  <a16:creationId xmlns:a16="http://schemas.microsoft.com/office/drawing/2014/main" id="{9EA279E5-73E5-E161-1766-B7C3A203B2B2}"/>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sp>
        <p:nvSpPr>
          <p:cNvPr id="6" name="TextBox 11">
            <a:extLst>
              <a:ext uri="{FF2B5EF4-FFF2-40B4-BE49-F238E27FC236}">
                <a16:creationId xmlns:a16="http://schemas.microsoft.com/office/drawing/2014/main" id="{4DBFE317-3C45-AA14-50FE-879ED3E06894}"/>
              </a:ext>
            </a:extLst>
          </p:cNvPr>
          <p:cNvSpPr txBox="1"/>
          <p:nvPr/>
        </p:nvSpPr>
        <p:spPr>
          <a:xfrm>
            <a:off x="1905000" y="15621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u="sng" dirty="0">
                <a:solidFill>
                  <a:schemeClr val="bg1"/>
                </a:solidFill>
                <a:latin typeface="Quicksand Bold"/>
                <a:ea typeface="Quicksand Bold"/>
                <a:cs typeface="Quicksand Bold"/>
                <a:sym typeface="Quicksand Bold"/>
              </a:rPr>
              <a:t>Cấu trúc logic</a:t>
            </a:r>
            <a:r>
              <a:rPr lang="en-US" sz="3200" b="1" u="sng" dirty="0">
                <a:solidFill>
                  <a:schemeClr val="bg1"/>
                </a:solidFill>
                <a:latin typeface="Quicksand Bold"/>
                <a:ea typeface="Quicksand Bold"/>
                <a:cs typeface="Quicksand Bold"/>
                <a:sym typeface="Quicksand Bold"/>
              </a:rPr>
              <a:t>:</a:t>
            </a:r>
          </a:p>
        </p:txBody>
      </p:sp>
      <p:sp>
        <p:nvSpPr>
          <p:cNvPr id="8" name="TextBox 11">
            <a:extLst>
              <a:ext uri="{FF2B5EF4-FFF2-40B4-BE49-F238E27FC236}">
                <a16:creationId xmlns:a16="http://schemas.microsoft.com/office/drawing/2014/main" id="{9B0FF1C3-1293-1B71-087C-BF967C91693B}"/>
              </a:ext>
            </a:extLst>
          </p:cNvPr>
          <p:cNvSpPr txBox="1"/>
          <p:nvPr/>
        </p:nvSpPr>
        <p:spPr>
          <a:xfrm>
            <a:off x="2895600" y="2476500"/>
            <a:ext cx="10527757" cy="468590"/>
          </a:xfrm>
          <a:prstGeom prst="rect">
            <a:avLst/>
          </a:prstGeom>
        </p:spPr>
        <p:txBody>
          <a:bodyPr lIns="0" tIns="0" rIns="0" bIns="0" rtlCol="0" anchor="t">
            <a:spAutoFit/>
          </a:bodyPr>
          <a:lstStyle/>
          <a:p>
            <a:pPr marL="0" lvl="0" indent="0" algn="l">
              <a:lnSpc>
                <a:spcPts val="3919"/>
              </a:lnSpc>
              <a:spcBef>
                <a:spcPct val="0"/>
              </a:spcBef>
            </a:pPr>
            <a:r>
              <a:rPr lang="vi-VN" sz="3200" b="1" dirty="0">
                <a:solidFill>
                  <a:schemeClr val="bg1"/>
                </a:solidFill>
                <a:latin typeface="Quicksand Bold"/>
                <a:ea typeface="Quicksand Bold"/>
                <a:cs typeface="Quicksand Bold"/>
                <a:sym typeface="Quicksand Bold"/>
              </a:rPr>
              <a:t>Clients</a:t>
            </a:r>
            <a:r>
              <a:rPr lang="en-US" sz="3200" b="1" dirty="0">
                <a:solidFill>
                  <a:schemeClr val="bg1"/>
                </a:solidFill>
                <a:latin typeface="Quicksand Bold"/>
                <a:ea typeface="Quicksand Bold"/>
                <a:cs typeface="Quicksand Bold"/>
                <a:sym typeface="Quicksand Bold"/>
              </a:rPr>
              <a:t>:</a:t>
            </a:r>
          </a:p>
        </p:txBody>
      </p:sp>
      <p:sp>
        <p:nvSpPr>
          <p:cNvPr id="9" name="TextBox 8">
            <a:extLst>
              <a:ext uri="{FF2B5EF4-FFF2-40B4-BE49-F238E27FC236}">
                <a16:creationId xmlns:a16="http://schemas.microsoft.com/office/drawing/2014/main" id="{B3C71B19-C4B2-CB91-4BAD-96233AAA1200}"/>
              </a:ext>
            </a:extLst>
          </p:cNvPr>
          <p:cNvSpPr txBox="1"/>
          <p:nvPr/>
        </p:nvSpPr>
        <p:spPr>
          <a:xfrm>
            <a:off x="3276600" y="2857500"/>
            <a:ext cx="12801600" cy="1539396"/>
          </a:xfrm>
          <a:prstGeom prst="rect">
            <a:avLst/>
          </a:prstGeom>
        </p:spPr>
        <p:txBody>
          <a:bodyPr wrap="square" lIns="0" tIns="0" rIns="0" bIns="0" rtlCol="0" anchor="t">
            <a:spAutoFit/>
          </a:bodyPr>
          <a:lstStyle/>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27 </a:t>
            </a:r>
            <a:r>
              <a:rPr lang="en-US" sz="3200" dirty="0" err="1">
                <a:solidFill>
                  <a:schemeClr val="bg1"/>
                </a:solidFill>
                <a:latin typeface="Quicksand"/>
                <a:ea typeface="Quicksand"/>
                <a:cs typeface="Quicksand"/>
                <a:sym typeface="Quicksand"/>
              </a:rPr>
              <a:t>máy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tính</a:t>
            </a:r>
            <a:r>
              <a:rPr lang="en-US" sz="3200" dirty="0">
                <a:solidFill>
                  <a:schemeClr val="bg1"/>
                </a:solidFill>
                <a:latin typeface="Quicksand"/>
                <a:ea typeface="Quicksand"/>
                <a:cs typeface="Quicksand"/>
                <a:sym typeface="Quicksand"/>
              </a:rPr>
              <a:t> (VLAN 10): </a:t>
            </a:r>
            <a:r>
              <a:rPr lang="en-US" sz="3200" dirty="0" err="1">
                <a:solidFill>
                  <a:schemeClr val="bg1"/>
                </a:solidFill>
                <a:latin typeface="Quicksand"/>
                <a:ea typeface="Quicksand"/>
                <a:cs typeface="Quicksand"/>
                <a:sym typeface="Quicksand"/>
              </a:rPr>
              <a:t>Truy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cập</a:t>
            </a:r>
            <a:r>
              <a:rPr lang="en-US" sz="3200" dirty="0">
                <a:solidFill>
                  <a:schemeClr val="bg1"/>
                </a:solidFill>
                <a:latin typeface="Quicksand"/>
                <a:ea typeface="Quicksand"/>
                <a:cs typeface="Quicksand"/>
                <a:sym typeface="Quicksand"/>
              </a:rPr>
              <a:t> File Server, NAS, Internet.</a:t>
            </a:r>
          </a:p>
          <a:p>
            <a:pPr marL="518160" lvl="1" indent="-259080" algn="l">
              <a:lnSpc>
                <a:spcPts val="4079"/>
              </a:lnSpc>
              <a:buFont typeface="Arial"/>
              <a:buChar char="•"/>
            </a:pPr>
            <a:r>
              <a:rPr lang="en-US" sz="3200" dirty="0">
                <a:solidFill>
                  <a:schemeClr val="bg1"/>
                </a:solidFill>
                <a:latin typeface="Quicksand"/>
                <a:ea typeface="Quicksand"/>
                <a:cs typeface="Quicksand"/>
                <a:sym typeface="Quicksand"/>
              </a:rPr>
              <a:t>27 </a:t>
            </a:r>
            <a:r>
              <a:rPr lang="en-US" sz="3200" dirty="0" err="1">
                <a:solidFill>
                  <a:schemeClr val="bg1"/>
                </a:solidFill>
                <a:latin typeface="Quicksand"/>
                <a:ea typeface="Quicksand"/>
                <a:cs typeface="Quicksand"/>
                <a:sym typeface="Quicksand"/>
              </a:rPr>
              <a:t>điện</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thoại</a:t>
            </a:r>
            <a:r>
              <a:rPr lang="en-US" sz="3200" dirty="0">
                <a:solidFill>
                  <a:schemeClr val="bg1"/>
                </a:solidFill>
                <a:latin typeface="Quicksand"/>
                <a:ea typeface="Quicksand"/>
                <a:cs typeface="Quicksand"/>
                <a:sym typeface="Quicksand"/>
              </a:rPr>
              <a:t> (VLAN 20): </a:t>
            </a:r>
            <a:r>
              <a:rPr lang="en-US" sz="3200" dirty="0" err="1">
                <a:solidFill>
                  <a:schemeClr val="bg1"/>
                </a:solidFill>
                <a:latin typeface="Quicksand"/>
                <a:ea typeface="Quicksand"/>
                <a:cs typeface="Quicksand"/>
                <a:sym typeface="Quicksand"/>
              </a:rPr>
              <a:t>Truy</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cập</a:t>
            </a:r>
            <a:r>
              <a:rPr lang="en-US" sz="3200" dirty="0">
                <a:solidFill>
                  <a:schemeClr val="bg1"/>
                </a:solidFill>
                <a:latin typeface="Quicksand"/>
                <a:ea typeface="Quicksand"/>
                <a:cs typeface="Quicksand"/>
                <a:sym typeface="Quicksand"/>
              </a:rPr>
              <a:t> Internet (web server </a:t>
            </a:r>
            <a:r>
              <a:rPr lang="en-US" sz="3200" dirty="0" err="1">
                <a:solidFill>
                  <a:schemeClr val="bg1"/>
                </a:solidFill>
                <a:latin typeface="Quicksand"/>
                <a:ea typeface="Quicksand"/>
                <a:cs typeface="Quicksand"/>
                <a:sym typeface="Quicksand"/>
              </a:rPr>
              <a:t>bên</a:t>
            </a:r>
            <a:r>
              <a:rPr lang="en-US" sz="3200" dirty="0">
                <a:solidFill>
                  <a:schemeClr val="bg1"/>
                </a:solidFill>
                <a:latin typeface="Quicksand"/>
                <a:ea typeface="Quicksand"/>
                <a:cs typeface="Quicksand"/>
                <a:sym typeface="Quicksand"/>
              </a:rPr>
              <a:t> </a:t>
            </a:r>
            <a:r>
              <a:rPr lang="en-US" sz="3200" dirty="0" err="1">
                <a:solidFill>
                  <a:schemeClr val="bg1"/>
                </a:solidFill>
                <a:latin typeface="Quicksand"/>
                <a:ea typeface="Quicksand"/>
                <a:cs typeface="Quicksand"/>
                <a:sym typeface="Quicksand"/>
              </a:rPr>
              <a:t>ngoài</a:t>
            </a:r>
            <a:r>
              <a:rPr lang="en-US" sz="3200" dirty="0">
                <a:solidFill>
                  <a:schemeClr val="bg1"/>
                </a:solidFill>
                <a:latin typeface="Quicksand"/>
                <a:ea typeface="Quicksand"/>
                <a:cs typeface="Quicksand"/>
                <a:sym typeface="Quicksand"/>
              </a:rPr>
              <a:t>).</a:t>
            </a:r>
          </a:p>
          <a:p>
            <a:pPr marL="518160" lvl="1" indent="-259080" algn="l">
              <a:lnSpc>
                <a:spcPts val="4079"/>
              </a:lnSpc>
              <a:buFont typeface="Arial"/>
              <a:buChar char="•"/>
            </a:pPr>
            <a:endParaRPr lang="en-US" sz="3200" dirty="0">
              <a:solidFill>
                <a:schemeClr val="bg1"/>
              </a:solidFill>
              <a:latin typeface="Quicksand"/>
              <a:ea typeface="Quicksand"/>
              <a:cs typeface="Quicksand"/>
              <a:sym typeface="Quicksand"/>
            </a:endParaRPr>
          </a:p>
        </p:txBody>
      </p:sp>
      <p:sp>
        <p:nvSpPr>
          <p:cNvPr id="10" name="TextBox 12">
            <a:extLst>
              <a:ext uri="{FF2B5EF4-FFF2-40B4-BE49-F238E27FC236}">
                <a16:creationId xmlns:a16="http://schemas.microsoft.com/office/drawing/2014/main" id="{10775548-7637-BA39-9FBC-FA60004D764A}"/>
              </a:ext>
            </a:extLst>
          </p:cNvPr>
          <p:cNvSpPr txBox="1"/>
          <p:nvPr/>
        </p:nvSpPr>
        <p:spPr>
          <a:xfrm>
            <a:off x="3048000" y="5143500"/>
            <a:ext cx="10527757" cy="565150"/>
          </a:xfrm>
          <a:prstGeom prst="rect">
            <a:avLst/>
          </a:prstGeom>
        </p:spPr>
        <p:txBody>
          <a:bodyPr lIns="0" tIns="0" rIns="0" bIns="0" rtlCol="0" anchor="t">
            <a:spAutoFit/>
          </a:bodyPr>
          <a:lstStyle/>
          <a:p>
            <a:pPr marL="0" lvl="0" indent="0" algn="l">
              <a:lnSpc>
                <a:spcPts val="4759"/>
              </a:lnSpc>
            </a:pPr>
            <a:r>
              <a:rPr lang="vi-VN" sz="3200" b="1" dirty="0">
                <a:solidFill>
                  <a:schemeClr val="bg1"/>
                </a:solidFill>
                <a:latin typeface="Quicksand Bold"/>
                <a:ea typeface="Quicksand Bold"/>
                <a:cs typeface="Quicksand Bold"/>
                <a:sym typeface="Quicksand Bold"/>
              </a:rPr>
              <a:t>Server</a:t>
            </a:r>
            <a:r>
              <a:rPr lang="en-US" sz="3200" b="1" dirty="0">
                <a:solidFill>
                  <a:schemeClr val="bg1"/>
                </a:solidFill>
                <a:latin typeface="Quicksand Bold"/>
                <a:ea typeface="Quicksand Bold"/>
                <a:cs typeface="Quicksand Bold"/>
                <a:sym typeface="Quicksand Bold"/>
              </a:rPr>
              <a:t>:</a:t>
            </a:r>
          </a:p>
        </p:txBody>
      </p:sp>
      <p:grpSp>
        <p:nvGrpSpPr>
          <p:cNvPr id="16" name="Group 23">
            <a:extLst>
              <a:ext uri="{FF2B5EF4-FFF2-40B4-BE49-F238E27FC236}">
                <a16:creationId xmlns:a16="http://schemas.microsoft.com/office/drawing/2014/main" id="{51B1261B-FC7D-B242-0FF5-B7C4DD04A836}"/>
              </a:ext>
            </a:extLst>
          </p:cNvPr>
          <p:cNvGrpSpPr/>
          <p:nvPr/>
        </p:nvGrpSpPr>
        <p:grpSpPr>
          <a:xfrm>
            <a:off x="2133601" y="8191500"/>
            <a:ext cx="14782800" cy="1524000"/>
            <a:chOff x="0" y="-19050"/>
            <a:chExt cx="1953145" cy="657699"/>
          </a:xfrm>
        </p:grpSpPr>
        <p:sp>
          <p:nvSpPr>
            <p:cNvPr id="21" name="Freeform 24">
              <a:extLst>
                <a:ext uri="{FF2B5EF4-FFF2-40B4-BE49-F238E27FC236}">
                  <a16:creationId xmlns:a16="http://schemas.microsoft.com/office/drawing/2014/main" id="{D2F72787-93FA-D30C-7B26-37B800F43DB5}"/>
                </a:ext>
              </a:extLst>
            </p:cNvPr>
            <p:cNvSpPr/>
            <p:nvPr/>
          </p:nvSpPr>
          <p:spPr>
            <a:xfrm>
              <a:off x="10016" y="66067"/>
              <a:ext cx="1943129" cy="572582"/>
            </a:xfrm>
            <a:custGeom>
              <a:avLst/>
              <a:gdLst/>
              <a:ahLst/>
              <a:cxnLst/>
              <a:rect l="l" t="t" r="r" b="b"/>
              <a:pathLst>
                <a:path w="1943129" h="572582">
                  <a:moveTo>
                    <a:pt x="0" y="0"/>
                  </a:moveTo>
                  <a:lnTo>
                    <a:pt x="1943129" y="0"/>
                  </a:lnTo>
                  <a:lnTo>
                    <a:pt x="1943129" y="572582"/>
                  </a:lnTo>
                  <a:lnTo>
                    <a:pt x="0" y="572582"/>
                  </a:lnTo>
                  <a:close/>
                </a:path>
              </a:pathLst>
            </a:custGeom>
            <a:solidFill>
              <a:srgbClr val="00BBDE">
                <a:alpha val="37647"/>
              </a:srgbClr>
            </a:solidFill>
            <a:ln cap="sq">
              <a:noFill/>
              <a:prstDash val="solid"/>
              <a:miter/>
            </a:ln>
          </p:spPr>
        </p:sp>
        <p:sp>
          <p:nvSpPr>
            <p:cNvPr id="30" name="TextBox 25">
              <a:extLst>
                <a:ext uri="{FF2B5EF4-FFF2-40B4-BE49-F238E27FC236}">
                  <a16:creationId xmlns:a16="http://schemas.microsoft.com/office/drawing/2014/main" id="{3736D68D-B80C-98C3-C586-0C77F11D1BEA}"/>
                </a:ext>
              </a:extLst>
            </p:cNvPr>
            <p:cNvSpPr txBox="1"/>
            <p:nvPr/>
          </p:nvSpPr>
          <p:spPr>
            <a:xfrm>
              <a:off x="0" y="-19050"/>
              <a:ext cx="1943129" cy="591632"/>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ct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31" name="Group 26">
            <a:extLst>
              <a:ext uri="{FF2B5EF4-FFF2-40B4-BE49-F238E27FC236}">
                <a16:creationId xmlns:a16="http://schemas.microsoft.com/office/drawing/2014/main" id="{75E05CFE-32C7-E8A4-4B85-BE9B31B17F1B}"/>
              </a:ext>
            </a:extLst>
          </p:cNvPr>
          <p:cNvGrpSpPr>
            <a:grpSpLocks noChangeAspect="1"/>
          </p:cNvGrpSpPr>
          <p:nvPr/>
        </p:nvGrpSpPr>
        <p:grpSpPr>
          <a:xfrm>
            <a:off x="914400" y="8191500"/>
            <a:ext cx="1905000" cy="1905000"/>
            <a:chOff x="0" y="0"/>
            <a:chExt cx="14840029" cy="14840029"/>
          </a:xfrm>
          <a:blipFill dpi="0" rotWithShape="1">
            <a:blip r:embed="rId6">
              <a:extLst>
                <a:ext uri="{28A0092B-C50C-407E-A947-70E740481C1C}">
                  <a14:useLocalDpi xmlns:a14="http://schemas.microsoft.com/office/drawing/2010/main" val="0"/>
                </a:ext>
              </a:extLst>
            </a:blip>
            <a:srcRect/>
            <a:stretch>
              <a:fillRect/>
            </a:stretch>
          </a:blipFill>
        </p:grpSpPr>
        <p:sp>
          <p:nvSpPr>
            <p:cNvPr id="32" name="Freeform 27">
              <a:extLst>
                <a:ext uri="{FF2B5EF4-FFF2-40B4-BE49-F238E27FC236}">
                  <a16:creationId xmlns:a16="http://schemas.microsoft.com/office/drawing/2014/main" id="{B33BDFA7-4E3E-5847-16FA-C8B2730223CB}"/>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pFill/>
          </p:spPr>
        </p:sp>
        <p:sp>
          <p:nvSpPr>
            <p:cNvPr id="33" name="Freeform 28">
              <a:extLst>
                <a:ext uri="{FF2B5EF4-FFF2-40B4-BE49-F238E27FC236}">
                  <a16:creationId xmlns:a16="http://schemas.microsoft.com/office/drawing/2014/main" id="{1DB6BC2C-CD95-0344-AF9C-D78C29C4C3E7}"/>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pFill/>
          </p:spPr>
        </p:sp>
        <p:sp>
          <p:nvSpPr>
            <p:cNvPr id="34" name="Freeform 29">
              <a:extLst>
                <a:ext uri="{FF2B5EF4-FFF2-40B4-BE49-F238E27FC236}">
                  <a16:creationId xmlns:a16="http://schemas.microsoft.com/office/drawing/2014/main" id="{3E1DA2A4-10BD-493D-31F3-46F08A1AE8F1}"/>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grpFill/>
          </p:spPr>
        </p:sp>
      </p:grpSp>
      <p:sp>
        <p:nvSpPr>
          <p:cNvPr id="35" name="TextBox 9">
            <a:extLst>
              <a:ext uri="{FF2B5EF4-FFF2-40B4-BE49-F238E27FC236}">
                <a16:creationId xmlns:a16="http://schemas.microsoft.com/office/drawing/2014/main" id="{5414DABF-070B-7AFA-F62B-642039FCE2A0}"/>
              </a:ext>
            </a:extLst>
          </p:cNvPr>
          <p:cNvSpPr txBox="1"/>
          <p:nvPr/>
        </p:nvSpPr>
        <p:spPr>
          <a:xfrm>
            <a:off x="3505200" y="5905500"/>
            <a:ext cx="11201400" cy="1539396"/>
          </a:xfrm>
          <a:prstGeom prst="rect">
            <a:avLst/>
          </a:prstGeom>
        </p:spPr>
        <p:txBody>
          <a:bodyPr wrap="square" lIns="0" tIns="0" rIns="0" bIns="0" rtlCol="0" anchor="t">
            <a:spAutoFit/>
          </a:bodyPr>
          <a:lstStyle/>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File Server (VLAN 10, nội bộ): Chia sẻ file.</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NAS (VLAN 10, nội bộ): Sao lưu dữ liệu.</a:t>
            </a:r>
          </a:p>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Web server (bên ngoài): Phục vụ điện thoại</a:t>
            </a:r>
            <a:endParaRPr lang="en-US" sz="3200" dirty="0">
              <a:solidFill>
                <a:schemeClr val="bg1"/>
              </a:solidFill>
              <a:latin typeface="Quicksand"/>
              <a:ea typeface="Quicksand"/>
              <a:cs typeface="Quicksand"/>
              <a:sym typeface="Quicksand"/>
            </a:endParaRPr>
          </a:p>
        </p:txBody>
      </p:sp>
      <p:sp>
        <p:nvSpPr>
          <p:cNvPr id="36" name="TextBox 10">
            <a:extLst>
              <a:ext uri="{FF2B5EF4-FFF2-40B4-BE49-F238E27FC236}">
                <a16:creationId xmlns:a16="http://schemas.microsoft.com/office/drawing/2014/main" id="{A10EEFB0-6CE1-C41B-11EC-C51EDABDC5FD}"/>
              </a:ext>
            </a:extLst>
          </p:cNvPr>
          <p:cNvSpPr txBox="1"/>
          <p:nvPr/>
        </p:nvSpPr>
        <p:spPr>
          <a:xfrm>
            <a:off x="3200400" y="8953500"/>
            <a:ext cx="10527757" cy="487826"/>
          </a:xfrm>
          <a:prstGeom prst="rect">
            <a:avLst/>
          </a:prstGeom>
        </p:spPr>
        <p:txBody>
          <a:bodyPr lIns="0" tIns="0" rIns="0" bIns="0" rtlCol="0" anchor="t">
            <a:spAutoFit/>
          </a:bodyPr>
          <a:lstStyle/>
          <a:p>
            <a:pPr marL="518160" lvl="1" indent="-259080" algn="l">
              <a:lnSpc>
                <a:spcPts val="4079"/>
              </a:lnSpc>
              <a:buFont typeface="Arial"/>
              <a:buChar char="•"/>
            </a:pPr>
            <a:r>
              <a:rPr lang="vi-VN" sz="3200" dirty="0">
                <a:solidFill>
                  <a:schemeClr val="bg1"/>
                </a:solidFill>
                <a:latin typeface="Quicksand"/>
                <a:ea typeface="Quicksand"/>
                <a:cs typeface="Quicksand"/>
                <a:sym typeface="Quicksand"/>
              </a:rPr>
              <a:t>Quản lí VLAN</a:t>
            </a:r>
            <a:endParaRPr lang="en-US" sz="3200" dirty="0">
              <a:solidFill>
                <a:schemeClr val="bg1"/>
              </a:solidFill>
              <a:latin typeface="Quicksand"/>
              <a:ea typeface="Quicksand"/>
              <a:cs typeface="Quicksand"/>
              <a:sym typeface="Quicksand"/>
            </a:endParaRPr>
          </a:p>
        </p:txBody>
      </p:sp>
      <p:sp>
        <p:nvSpPr>
          <p:cNvPr id="37" name="TextBox 13">
            <a:extLst>
              <a:ext uri="{FF2B5EF4-FFF2-40B4-BE49-F238E27FC236}">
                <a16:creationId xmlns:a16="http://schemas.microsoft.com/office/drawing/2014/main" id="{E6F152B6-8C2E-46B4-47FD-52103CC2459F}"/>
              </a:ext>
            </a:extLst>
          </p:cNvPr>
          <p:cNvSpPr txBox="1"/>
          <p:nvPr/>
        </p:nvSpPr>
        <p:spPr>
          <a:xfrm>
            <a:off x="3276600" y="8496300"/>
            <a:ext cx="10527757" cy="565150"/>
          </a:xfrm>
          <a:prstGeom prst="rect">
            <a:avLst/>
          </a:prstGeom>
        </p:spPr>
        <p:txBody>
          <a:bodyPr lIns="0" tIns="0" rIns="0" bIns="0" rtlCol="0" anchor="t">
            <a:spAutoFit/>
          </a:bodyPr>
          <a:lstStyle/>
          <a:p>
            <a:pPr marL="0" lvl="0" indent="0" algn="l">
              <a:lnSpc>
                <a:spcPts val="4759"/>
              </a:lnSpc>
            </a:pPr>
            <a:r>
              <a:rPr lang="vi-VN" sz="3200" b="1" dirty="0">
                <a:solidFill>
                  <a:schemeClr val="bg1"/>
                </a:solidFill>
                <a:latin typeface="Quicksand Bold"/>
                <a:ea typeface="Quicksand Bold"/>
                <a:cs typeface="Quicksand Bold"/>
                <a:sym typeface="Quicksand Bold"/>
              </a:rPr>
              <a:t>Router</a:t>
            </a:r>
            <a:r>
              <a:rPr lang="en-US" sz="3200" b="1" dirty="0">
                <a:solidFill>
                  <a:schemeClr val="bg1"/>
                </a:solidFill>
                <a:latin typeface="Quicksand Bold"/>
                <a:ea typeface="Quicksand Bold"/>
                <a:cs typeface="Quicksand Bold"/>
                <a:sym typeface="Quicksand Bold"/>
              </a:rPr>
              <a:t>:</a:t>
            </a:r>
          </a:p>
        </p:txBody>
      </p:sp>
      <p:sp>
        <p:nvSpPr>
          <p:cNvPr id="38" name="Freeform 16">
            <a:extLst>
              <a:ext uri="{FF2B5EF4-FFF2-40B4-BE49-F238E27FC236}">
                <a16:creationId xmlns:a16="http://schemas.microsoft.com/office/drawing/2014/main" id="{98C9574A-5AF9-835B-8A0B-246184AEDC99}"/>
              </a:ext>
            </a:extLst>
          </p:cNvPr>
          <p:cNvSpPr/>
          <p:nvPr/>
        </p:nvSpPr>
        <p:spPr>
          <a:xfrm>
            <a:off x="16211512" y="0"/>
            <a:ext cx="2076488" cy="2681468"/>
          </a:xfrm>
          <a:custGeom>
            <a:avLst/>
            <a:gdLst/>
            <a:ahLst/>
            <a:cxnLst/>
            <a:rect l="l" t="t" r="r" b="b"/>
            <a:pathLst>
              <a:path w="2324175" h="3381736">
                <a:moveTo>
                  <a:pt x="0" y="0"/>
                </a:moveTo>
                <a:lnTo>
                  <a:pt x="2324175" y="0"/>
                </a:lnTo>
                <a:lnTo>
                  <a:pt x="2324175" y="3381736"/>
                </a:lnTo>
                <a:lnTo>
                  <a:pt x="0" y="33817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351372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92809445-13F5-3A58-11F4-54A06763FA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6DACBE-B81D-3ED0-8E6B-6606520B14C9}"/>
              </a:ext>
            </a:extLst>
          </p:cNvPr>
          <p:cNvSpPr/>
          <p:nvPr/>
        </p:nvSpPr>
        <p:spPr>
          <a:xfrm flipH="1">
            <a:off x="-990600" y="-4686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sp>
      <p:sp>
        <p:nvSpPr>
          <p:cNvPr id="4" name="Freeform 4">
            <a:extLst>
              <a:ext uri="{FF2B5EF4-FFF2-40B4-BE49-F238E27FC236}">
                <a16:creationId xmlns:a16="http://schemas.microsoft.com/office/drawing/2014/main" id="{BA9DFCA6-CEB0-9A3C-0E58-C5E3EAE7674B}"/>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a:extLst>
              <a:ext uri="{FF2B5EF4-FFF2-40B4-BE49-F238E27FC236}">
                <a16:creationId xmlns:a16="http://schemas.microsoft.com/office/drawing/2014/main" id="{FEE27B6D-809C-5FCA-1DC5-91CE9D62B597}"/>
              </a:ext>
            </a:extLst>
          </p:cNvPr>
          <p:cNvGrpSpPr/>
          <p:nvPr/>
        </p:nvGrpSpPr>
        <p:grpSpPr>
          <a:xfrm>
            <a:off x="15265414" y="3604841"/>
            <a:ext cx="8923409" cy="3482573"/>
            <a:chOff x="0" y="0"/>
            <a:chExt cx="2350198" cy="917221"/>
          </a:xfrm>
        </p:grpSpPr>
        <p:sp>
          <p:nvSpPr>
            <p:cNvPr id="13" name="Freeform 13">
              <a:extLst>
                <a:ext uri="{FF2B5EF4-FFF2-40B4-BE49-F238E27FC236}">
                  <a16:creationId xmlns:a16="http://schemas.microsoft.com/office/drawing/2014/main" id="{E3074151-DC2B-991B-850F-5A60C4084096}"/>
                </a:ext>
              </a:extLst>
            </p:cNvPr>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4" name="TextBox 14">
              <a:extLst>
                <a:ext uri="{FF2B5EF4-FFF2-40B4-BE49-F238E27FC236}">
                  <a16:creationId xmlns:a16="http://schemas.microsoft.com/office/drawing/2014/main" id="{B19FF766-4C1B-EE6C-A75D-833263B866E2}"/>
                </a:ext>
              </a:extLst>
            </p:cNvPr>
            <p:cNvSpPr txBox="1"/>
            <p:nvPr/>
          </p:nvSpPr>
          <p:spPr>
            <a:xfrm>
              <a:off x="0" y="-19050"/>
              <a:ext cx="2350198" cy="936271"/>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DD02C61F-4193-D4B0-45E5-EC22DE851EA6}"/>
              </a:ext>
            </a:extLst>
          </p:cNvPr>
          <p:cNvGrpSpPr/>
          <p:nvPr/>
        </p:nvGrpSpPr>
        <p:grpSpPr>
          <a:xfrm>
            <a:off x="12706251" y="6161550"/>
            <a:ext cx="1851727" cy="1851727"/>
            <a:chOff x="0" y="0"/>
            <a:chExt cx="812800" cy="812800"/>
          </a:xfrm>
        </p:grpSpPr>
        <p:sp>
          <p:nvSpPr>
            <p:cNvPr id="20" name="Freeform 20">
              <a:extLst>
                <a:ext uri="{FF2B5EF4-FFF2-40B4-BE49-F238E27FC236}">
                  <a16:creationId xmlns:a16="http://schemas.microsoft.com/office/drawing/2014/main" id="{715F4D3E-CE08-E8C6-6765-F3829970B4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a:extLst>
                <a:ext uri="{FF2B5EF4-FFF2-40B4-BE49-F238E27FC236}">
                  <a16:creationId xmlns:a16="http://schemas.microsoft.com/office/drawing/2014/main" id="{C815E593-755A-258C-A64C-E9B5CF7547AC}"/>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E58F6CCB-AAB7-4DD6-5711-408FD9BE8F66}"/>
              </a:ext>
            </a:extLst>
          </p:cNvPr>
          <p:cNvGrpSpPr/>
          <p:nvPr/>
        </p:nvGrpSpPr>
        <p:grpSpPr>
          <a:xfrm>
            <a:off x="15553532" y="2478431"/>
            <a:ext cx="1431892" cy="1431892"/>
            <a:chOff x="0" y="0"/>
            <a:chExt cx="812800" cy="812800"/>
          </a:xfrm>
        </p:grpSpPr>
        <p:sp>
          <p:nvSpPr>
            <p:cNvPr id="23" name="Freeform 23">
              <a:extLst>
                <a:ext uri="{FF2B5EF4-FFF2-40B4-BE49-F238E27FC236}">
                  <a16:creationId xmlns:a16="http://schemas.microsoft.com/office/drawing/2014/main" id="{F6432BDC-1C5C-58ED-3A47-E32E89D206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4" name="TextBox 24">
              <a:extLst>
                <a:ext uri="{FF2B5EF4-FFF2-40B4-BE49-F238E27FC236}">
                  <a16:creationId xmlns:a16="http://schemas.microsoft.com/office/drawing/2014/main" id="{0934D2BC-3FDB-F284-2CDB-EF3DBD5C6926}"/>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7">
            <a:extLst>
              <a:ext uri="{FF2B5EF4-FFF2-40B4-BE49-F238E27FC236}">
                <a16:creationId xmlns:a16="http://schemas.microsoft.com/office/drawing/2014/main" id="{8F3C534C-3287-0F4D-1A39-8D53B0381A8D}"/>
              </a:ext>
            </a:extLst>
          </p:cNvPr>
          <p:cNvGrpSpPr/>
          <p:nvPr/>
        </p:nvGrpSpPr>
        <p:grpSpPr>
          <a:xfrm>
            <a:off x="533400" y="3086100"/>
            <a:ext cx="1217541" cy="1217541"/>
            <a:chOff x="0" y="0"/>
            <a:chExt cx="812800" cy="812800"/>
          </a:xfrm>
        </p:grpSpPr>
        <p:sp>
          <p:nvSpPr>
            <p:cNvPr id="28" name="Freeform 28">
              <a:extLst>
                <a:ext uri="{FF2B5EF4-FFF2-40B4-BE49-F238E27FC236}">
                  <a16:creationId xmlns:a16="http://schemas.microsoft.com/office/drawing/2014/main" id="{B1ECC459-7412-5817-CD93-4640304BA5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a:extLst>
                <a:ext uri="{FF2B5EF4-FFF2-40B4-BE49-F238E27FC236}">
                  <a16:creationId xmlns:a16="http://schemas.microsoft.com/office/drawing/2014/main" id="{02EE16F2-E997-A027-1519-95212270F799}"/>
                </a:ext>
              </a:extLst>
            </p:cNvPr>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3" name="Group 11">
            <a:extLst>
              <a:ext uri="{FF2B5EF4-FFF2-40B4-BE49-F238E27FC236}">
                <a16:creationId xmlns:a16="http://schemas.microsoft.com/office/drawing/2014/main" id="{322BCF05-9BBB-5CC6-8AD7-B62137FED31A}"/>
              </a:ext>
            </a:extLst>
          </p:cNvPr>
          <p:cNvGrpSpPr/>
          <p:nvPr/>
        </p:nvGrpSpPr>
        <p:grpSpPr>
          <a:xfrm>
            <a:off x="533400" y="419100"/>
            <a:ext cx="15414171" cy="1126324"/>
            <a:chOff x="0" y="0"/>
            <a:chExt cx="706025" cy="236438"/>
          </a:xfrm>
        </p:grpSpPr>
        <p:sp>
          <p:nvSpPr>
            <p:cNvPr id="34" name="Freeform 12">
              <a:extLst>
                <a:ext uri="{FF2B5EF4-FFF2-40B4-BE49-F238E27FC236}">
                  <a16:creationId xmlns:a16="http://schemas.microsoft.com/office/drawing/2014/main" id="{6F8B9F8C-DBA6-65E5-B4A7-1864582E8BFA}"/>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35" name="TextBox 13">
              <a:extLst>
                <a:ext uri="{FF2B5EF4-FFF2-40B4-BE49-F238E27FC236}">
                  <a16:creationId xmlns:a16="http://schemas.microsoft.com/office/drawing/2014/main" id="{21CB3349-01DC-749C-0304-B467589CEF38}"/>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6" name="TextBox 8">
            <a:extLst>
              <a:ext uri="{FF2B5EF4-FFF2-40B4-BE49-F238E27FC236}">
                <a16:creationId xmlns:a16="http://schemas.microsoft.com/office/drawing/2014/main" id="{ECD84B46-A104-0B4B-D260-E90BF6173664}"/>
              </a:ext>
            </a:extLst>
          </p:cNvPr>
          <p:cNvSpPr txBox="1"/>
          <p:nvPr/>
        </p:nvSpPr>
        <p:spPr>
          <a:xfrm>
            <a:off x="1219200" y="342900"/>
            <a:ext cx="12077700" cy="1052532"/>
          </a:xfrm>
          <a:prstGeom prst="rect">
            <a:avLst/>
          </a:prstGeom>
        </p:spPr>
        <p:txBody>
          <a:bodyPr wrap="square" lIns="0" tIns="0" rIns="0" bIns="0" rtlCol="0" anchor="t">
            <a:spAutoFit/>
          </a:bodyPr>
          <a:lstStyle/>
          <a:p>
            <a:pPr marL="0" marR="0" lvl="0" indent="0" algn="l" defTabSz="914400" rtl="0" eaLnBrk="1" fontAlgn="auto" latinLnBrk="0" hangingPunct="1">
              <a:lnSpc>
                <a:spcPts val="8959"/>
              </a:lnSpc>
              <a:spcBef>
                <a:spcPct val="0"/>
              </a:spcBef>
              <a:spcAft>
                <a:spcPts val="0"/>
              </a:spcAft>
              <a:buClrTx/>
              <a:buSzTx/>
              <a:buFontTx/>
              <a:buNone/>
              <a:tabLst/>
              <a:defRPr/>
            </a:pPr>
            <a:r>
              <a:rPr kumimoji="0" lang="vi-VN"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rPr>
              <a:t>Sơ đồ </a:t>
            </a:r>
            <a:r>
              <a:rPr lang="en-US" sz="5400" b="1" i="1" dirty="0">
                <a:solidFill>
                  <a:prstClr val="white"/>
                </a:solidFill>
                <a:latin typeface="Cormorant Garamond Bold Italics"/>
                <a:ea typeface="Cormorant Garamond Bold Italics"/>
                <a:cs typeface="Cormorant Garamond Bold Italics"/>
                <a:sym typeface="Cormorant Garamond Bold Italics"/>
              </a:rPr>
              <a:t>Logic</a:t>
            </a:r>
            <a:endParaRPr kumimoji="0" lang="en-US" sz="5400" b="1" i="1" u="none" strike="noStrike" kern="1200" cap="none" spc="0" normalizeH="0" baseline="0" noProof="0" dirty="0">
              <a:ln>
                <a:noFill/>
              </a:ln>
              <a:solidFill>
                <a:prstClr val="white"/>
              </a:solidFill>
              <a:effectLst/>
              <a:uLnTx/>
              <a:uFillTx/>
              <a:latin typeface="Cormorant Garamond Bold Italics"/>
              <a:ea typeface="Cormorant Garamond Bold Italics"/>
              <a:cs typeface="Cormorant Garamond Bold Italics"/>
              <a:sym typeface="Cormorant Garamond Bold Italics"/>
            </a:endParaRPr>
          </a:p>
        </p:txBody>
      </p:sp>
      <p:sp>
        <p:nvSpPr>
          <p:cNvPr id="37" name="Rectangle: Rounded Corners 36">
            <a:extLst>
              <a:ext uri="{FF2B5EF4-FFF2-40B4-BE49-F238E27FC236}">
                <a16:creationId xmlns:a16="http://schemas.microsoft.com/office/drawing/2014/main" id="{7055736F-47C0-BE84-FEF9-296D07B3827F}"/>
              </a:ext>
            </a:extLst>
          </p:cNvPr>
          <p:cNvSpPr/>
          <p:nvPr/>
        </p:nvSpPr>
        <p:spPr>
          <a:xfrm>
            <a:off x="4038600" y="1485900"/>
            <a:ext cx="11734800" cy="880110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8" name="Group 16">
            <a:extLst>
              <a:ext uri="{FF2B5EF4-FFF2-40B4-BE49-F238E27FC236}">
                <a16:creationId xmlns:a16="http://schemas.microsoft.com/office/drawing/2014/main" id="{46B0110A-6F3E-54A4-99E4-A53F178BADD5}"/>
              </a:ext>
            </a:extLst>
          </p:cNvPr>
          <p:cNvGrpSpPr/>
          <p:nvPr/>
        </p:nvGrpSpPr>
        <p:grpSpPr>
          <a:xfrm>
            <a:off x="0" y="1790700"/>
            <a:ext cx="3962400" cy="897724"/>
            <a:chOff x="0" y="0"/>
            <a:chExt cx="706025" cy="236438"/>
          </a:xfrm>
        </p:grpSpPr>
        <p:sp>
          <p:nvSpPr>
            <p:cNvPr id="39" name="Freeform 17">
              <a:extLst>
                <a:ext uri="{FF2B5EF4-FFF2-40B4-BE49-F238E27FC236}">
                  <a16:creationId xmlns:a16="http://schemas.microsoft.com/office/drawing/2014/main" id="{89146422-5098-952A-D550-F96994998A15}"/>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40" name="TextBox 18">
              <a:extLst>
                <a:ext uri="{FF2B5EF4-FFF2-40B4-BE49-F238E27FC236}">
                  <a16:creationId xmlns:a16="http://schemas.microsoft.com/office/drawing/2014/main" id="{B7E1893B-2000-48AD-5523-EB40FBB97D74}"/>
                </a:ext>
              </a:extLst>
            </p:cNvPr>
            <p:cNvSpPr txBox="1"/>
            <p:nvPr/>
          </p:nvSpPr>
          <p:spPr>
            <a:xfrm>
              <a:off x="0" y="-19050"/>
              <a:ext cx="706025" cy="255488"/>
            </a:xfrm>
            <a:prstGeom prst="rect">
              <a:avLst/>
            </a:prstGeom>
          </p:spPr>
          <p:txBody>
            <a:bodyPr lIns="50800" tIns="50800" rIns="50800" bIns="50800" rtlCol="0" anchor="ctr"/>
            <a:lstStyle/>
            <a:p>
              <a:pPr marL="0" marR="0" lvl="0" indent="0" algn="ctr" defTabSz="914400" rtl="0" eaLnBrk="1" fontAlgn="auto" latinLnBrk="0" hangingPunct="1">
                <a:lnSpc>
                  <a:spcPts val="2783"/>
                </a:lnSpc>
                <a:spcBef>
                  <a:spcPts val="0"/>
                </a:spcBef>
                <a:spcAft>
                  <a:spcPts val="0"/>
                </a:spcAft>
                <a:buClrTx/>
                <a:buSzTx/>
                <a:buFontTx/>
                <a:buNone/>
                <a:tabLst/>
                <a:defRPr/>
              </a:pPr>
              <a:endParaRPr kumimoji="0" sz="320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Box 10">
            <a:extLst>
              <a:ext uri="{FF2B5EF4-FFF2-40B4-BE49-F238E27FC236}">
                <a16:creationId xmlns:a16="http://schemas.microsoft.com/office/drawing/2014/main" id="{4C53A2F6-F894-C74A-C402-2D34CE19CE78}"/>
              </a:ext>
            </a:extLst>
          </p:cNvPr>
          <p:cNvSpPr txBox="1"/>
          <p:nvPr/>
        </p:nvSpPr>
        <p:spPr>
          <a:xfrm>
            <a:off x="1524000" y="2019300"/>
            <a:ext cx="3048000" cy="468590"/>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vi-VN" sz="3200" b="1" i="0" u="sng" strike="noStrike" kern="1200" cap="none" spc="0" normalizeH="0" baseline="0" noProof="0" dirty="0">
                <a:ln>
                  <a:noFill/>
                </a:ln>
                <a:solidFill>
                  <a:prstClr val="white"/>
                </a:solidFill>
                <a:effectLst/>
                <a:uLnTx/>
                <a:uFillTx/>
                <a:latin typeface="Quicksand Bold"/>
                <a:ea typeface="Quicksand Bold"/>
                <a:cs typeface="Quicksand Bold"/>
                <a:sym typeface="Quicksand Bold"/>
              </a:rPr>
              <a:t>Sơ đồ </a:t>
            </a:r>
            <a:r>
              <a:rPr lang="en-US" sz="3200" b="1" u="sng" dirty="0">
                <a:solidFill>
                  <a:prstClr val="white"/>
                </a:solidFill>
                <a:latin typeface="Quicksand Bold"/>
                <a:ea typeface="Quicksand Bold"/>
                <a:cs typeface="Quicksand Bold"/>
                <a:sym typeface="Quicksand Bold"/>
              </a:rPr>
              <a:t>:</a:t>
            </a:r>
            <a:endParaRPr kumimoji="0" lang="en-US" sz="3200" b="1" i="0" u="sng" strike="noStrike" kern="1200" cap="none" spc="0" normalizeH="0" baseline="0" noProof="0" dirty="0">
              <a:ln>
                <a:noFill/>
              </a:ln>
              <a:solidFill>
                <a:prstClr val="white"/>
              </a:solidFill>
              <a:effectLst/>
              <a:uLnTx/>
              <a:uFillTx/>
              <a:latin typeface="Quicksand Bold"/>
              <a:ea typeface="Quicksand Bold"/>
              <a:cs typeface="Quicksand Bold"/>
              <a:sym typeface="Quicksand Bold"/>
            </a:endParaRPr>
          </a:p>
        </p:txBody>
      </p:sp>
    </p:spTree>
    <p:extLst>
      <p:ext uri="{BB962C8B-B14F-4D97-AF65-F5344CB8AC3E}">
        <p14:creationId xmlns:p14="http://schemas.microsoft.com/office/powerpoint/2010/main" val="73438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7391400" y="3162300"/>
            <a:ext cx="1031297" cy="10312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solidFill>
                  <a:schemeClr val="bg1"/>
                </a:solidFill>
              </a:endParaRPr>
            </a:p>
          </p:txBody>
        </p:sp>
      </p:grpSp>
      <p:grpSp>
        <p:nvGrpSpPr>
          <p:cNvPr id="27" name="Group 27"/>
          <p:cNvGrpSpPr/>
          <p:nvPr/>
        </p:nvGrpSpPr>
        <p:grpSpPr>
          <a:xfrm>
            <a:off x="838200" y="2400300"/>
            <a:ext cx="15544800" cy="7239000"/>
            <a:chOff x="0" y="0"/>
            <a:chExt cx="3470993" cy="596075"/>
          </a:xfrm>
        </p:grpSpPr>
        <p:sp>
          <p:nvSpPr>
            <p:cNvPr id="28" name="Freeform 28"/>
            <p:cNvSpPr/>
            <p:nvPr/>
          </p:nvSpPr>
          <p:spPr>
            <a:xfrm>
              <a:off x="0" y="0"/>
              <a:ext cx="3470993" cy="596075"/>
            </a:xfrm>
            <a:custGeom>
              <a:avLst/>
              <a:gdLst/>
              <a:ahLst/>
              <a:cxnLst/>
              <a:rect l="l" t="t" r="r" b="b"/>
              <a:pathLst>
                <a:path w="3470993" h="596075">
                  <a:moveTo>
                    <a:pt x="0" y="0"/>
                  </a:moveTo>
                  <a:lnTo>
                    <a:pt x="3470993" y="0"/>
                  </a:lnTo>
                  <a:lnTo>
                    <a:pt x="3470993" y="596075"/>
                  </a:lnTo>
                  <a:lnTo>
                    <a:pt x="0" y="596075"/>
                  </a:lnTo>
                  <a:close/>
                </a:path>
              </a:pathLst>
            </a:custGeom>
            <a:gradFill rotWithShape="1">
              <a:gsLst>
                <a:gs pos="0">
                  <a:srgbClr val="FFFFFF">
                    <a:alpha val="16000"/>
                  </a:srgbClr>
                </a:gs>
                <a:gs pos="100000">
                  <a:srgbClr val="9B9B9B">
                    <a:alpha val="1920"/>
                  </a:srgbClr>
                </a:gs>
              </a:gsLst>
              <a:lin ang="0"/>
            </a:gradFill>
          </p:spPr>
        </p:sp>
        <p:sp>
          <p:nvSpPr>
            <p:cNvPr id="29" name="TextBox 29"/>
            <p:cNvSpPr txBox="1"/>
            <p:nvPr/>
          </p:nvSpPr>
          <p:spPr>
            <a:xfrm>
              <a:off x="0" y="-19050"/>
              <a:ext cx="3470993" cy="615125"/>
            </a:xfrm>
            <a:prstGeom prst="rect">
              <a:avLst/>
            </a:prstGeom>
          </p:spPr>
          <p:txBody>
            <a:bodyPr lIns="50800" tIns="50800" rIns="50800" bIns="50800" rtlCol="0" anchor="ctr"/>
            <a:lstStyle/>
            <a:p>
              <a:pPr algn="ctr">
                <a:lnSpc>
                  <a:spcPts val="2783"/>
                </a:lnSpc>
              </a:pPr>
              <a:endParaRPr>
                <a:solidFill>
                  <a:schemeClr val="bg1"/>
                </a:solidFill>
              </a:endParaRPr>
            </a:p>
          </p:txBody>
        </p:sp>
      </p:grpSp>
      <p:grpSp>
        <p:nvGrpSpPr>
          <p:cNvPr id="31" name="Group 31"/>
          <p:cNvGrpSpPr/>
          <p:nvPr/>
        </p:nvGrpSpPr>
        <p:grpSpPr>
          <a:xfrm>
            <a:off x="11318891" y="4787425"/>
            <a:ext cx="1148007" cy="11480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33" name="TextBox 33"/>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solidFill>
                  <a:schemeClr val="bg1"/>
                </a:solidFill>
              </a:endParaRPr>
            </a:p>
          </p:txBody>
        </p:sp>
      </p:grpSp>
      <p:grpSp>
        <p:nvGrpSpPr>
          <p:cNvPr id="34" name="Group 34"/>
          <p:cNvGrpSpPr/>
          <p:nvPr/>
        </p:nvGrpSpPr>
        <p:grpSpPr>
          <a:xfrm>
            <a:off x="15483760" y="5888134"/>
            <a:ext cx="2001574" cy="200157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36" name="TextBox 3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solidFill>
                  <a:schemeClr val="bg1"/>
                </a:solidFill>
              </a:endParaRPr>
            </a:p>
          </p:txBody>
        </p:sp>
      </p:grpSp>
      <p:grpSp>
        <p:nvGrpSpPr>
          <p:cNvPr id="37" name="Group 37"/>
          <p:cNvGrpSpPr/>
          <p:nvPr/>
        </p:nvGrpSpPr>
        <p:grpSpPr>
          <a:xfrm>
            <a:off x="11353800" y="8724900"/>
            <a:ext cx="1790091" cy="2083015"/>
            <a:chOff x="0" y="0"/>
            <a:chExt cx="698500" cy="812800"/>
          </a:xfrm>
        </p:grpSpPr>
        <p:sp>
          <p:nvSpPr>
            <p:cNvPr id="38" name="Freeform 3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sp>
        <p:sp>
          <p:nvSpPr>
            <p:cNvPr id="39" name="TextBox 39"/>
            <p:cNvSpPr txBox="1"/>
            <p:nvPr/>
          </p:nvSpPr>
          <p:spPr>
            <a:xfrm>
              <a:off x="0" y="120650"/>
              <a:ext cx="698500" cy="552450"/>
            </a:xfrm>
            <a:prstGeom prst="rect">
              <a:avLst/>
            </a:prstGeom>
          </p:spPr>
          <p:txBody>
            <a:bodyPr lIns="50800" tIns="50800" rIns="50800" bIns="50800" rtlCol="0" anchor="ctr"/>
            <a:lstStyle/>
            <a:p>
              <a:pPr algn="ctr">
                <a:lnSpc>
                  <a:spcPts val="2783"/>
                </a:lnSpc>
              </a:pPr>
              <a:endParaRPr>
                <a:solidFill>
                  <a:schemeClr val="bg1"/>
                </a:solidFill>
              </a:endParaRPr>
            </a:p>
          </p:txBody>
        </p:sp>
      </p:grpSp>
      <p:grpSp>
        <p:nvGrpSpPr>
          <p:cNvPr id="40" name="Group 11">
            <a:extLst>
              <a:ext uri="{FF2B5EF4-FFF2-40B4-BE49-F238E27FC236}">
                <a16:creationId xmlns:a16="http://schemas.microsoft.com/office/drawing/2014/main" id="{F9CE4D64-F80A-C975-A9F4-15E2EC9202D2}"/>
              </a:ext>
            </a:extLst>
          </p:cNvPr>
          <p:cNvGrpSpPr/>
          <p:nvPr/>
        </p:nvGrpSpPr>
        <p:grpSpPr>
          <a:xfrm>
            <a:off x="685800" y="190500"/>
            <a:ext cx="15414171" cy="1126324"/>
            <a:chOff x="0" y="0"/>
            <a:chExt cx="706025" cy="236438"/>
          </a:xfrm>
        </p:grpSpPr>
        <p:sp>
          <p:nvSpPr>
            <p:cNvPr id="41" name="Freeform 12">
              <a:extLst>
                <a:ext uri="{FF2B5EF4-FFF2-40B4-BE49-F238E27FC236}">
                  <a16:creationId xmlns:a16="http://schemas.microsoft.com/office/drawing/2014/main" id="{6BA4181F-CCA9-BB63-4651-4CB4FE267742}"/>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42" name="TextBox 13">
              <a:extLst>
                <a:ext uri="{FF2B5EF4-FFF2-40B4-BE49-F238E27FC236}">
                  <a16:creationId xmlns:a16="http://schemas.microsoft.com/office/drawing/2014/main" id="{9569702D-1D5F-DFD6-32AF-B5F83D1B8FD0}"/>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sz="3200">
                <a:solidFill>
                  <a:schemeClr val="bg1"/>
                </a:solidFill>
              </a:endParaRPr>
            </a:p>
          </p:txBody>
        </p:sp>
      </p:grpSp>
      <p:sp>
        <p:nvSpPr>
          <p:cNvPr id="43" name="TextBox 7">
            <a:extLst>
              <a:ext uri="{FF2B5EF4-FFF2-40B4-BE49-F238E27FC236}">
                <a16:creationId xmlns:a16="http://schemas.microsoft.com/office/drawing/2014/main" id="{A84A3885-4536-123B-6042-EE52207BB1F7}"/>
              </a:ext>
            </a:extLst>
          </p:cNvPr>
          <p:cNvSpPr txBox="1"/>
          <p:nvPr/>
        </p:nvSpPr>
        <p:spPr>
          <a:xfrm>
            <a:off x="762000" y="190500"/>
            <a:ext cx="13411200" cy="1052532"/>
          </a:xfrm>
          <a:prstGeom prst="rect">
            <a:avLst/>
          </a:prstGeom>
        </p:spPr>
        <p:txBody>
          <a:bodyPr wrap="square" lIns="0" tIns="0" rIns="0" bIns="0" rtlCol="0" anchor="t">
            <a:spAutoFit/>
          </a:bodyPr>
          <a:lstStyle/>
          <a:p>
            <a:pPr marL="0" lvl="0" indent="0" algn="l">
              <a:lnSpc>
                <a:spcPts val="8959"/>
              </a:lnSpc>
              <a:spcBef>
                <a:spcPct val="0"/>
              </a:spcBef>
            </a:pPr>
            <a:r>
              <a:rPr lang="vi-VN" sz="5400" b="1" i="1" dirty="0">
                <a:solidFill>
                  <a:schemeClr val="bg1"/>
                </a:solidFill>
                <a:latin typeface="Cormorant Garamond Bold Italics"/>
                <a:ea typeface="Cormorant Garamond Bold Italics"/>
                <a:cs typeface="Cormorant Garamond Bold Italics"/>
                <a:sym typeface="Cormorant Garamond Bold Italics"/>
              </a:rPr>
              <a:t>Thiết kế sơ đồ mạng ở mức vật lí</a:t>
            </a:r>
            <a:endParaRPr lang="en-US" sz="5400" b="1" i="1" dirty="0">
              <a:solidFill>
                <a:schemeClr val="bg1"/>
              </a:solidFill>
              <a:latin typeface="Cormorant Garamond Bold Italics"/>
              <a:ea typeface="Cormorant Garamond Bold Italics"/>
              <a:cs typeface="Cormorant Garamond Bold Italics"/>
              <a:sym typeface="Cormorant Garamond Bold Italics"/>
            </a:endParaRPr>
          </a:p>
        </p:txBody>
      </p:sp>
      <p:sp>
        <p:nvSpPr>
          <p:cNvPr id="45" name="TextBox 9">
            <a:extLst>
              <a:ext uri="{FF2B5EF4-FFF2-40B4-BE49-F238E27FC236}">
                <a16:creationId xmlns:a16="http://schemas.microsoft.com/office/drawing/2014/main" id="{C8202B89-319A-BA58-C849-B64082508BD3}"/>
              </a:ext>
            </a:extLst>
          </p:cNvPr>
          <p:cNvSpPr txBox="1"/>
          <p:nvPr/>
        </p:nvSpPr>
        <p:spPr>
          <a:xfrm>
            <a:off x="1008313" y="3918044"/>
            <a:ext cx="10527757" cy="3622915"/>
          </a:xfrm>
          <a:prstGeom prst="rect">
            <a:avLst/>
          </a:prstGeom>
        </p:spPr>
        <p:txBody>
          <a:bodyPr lIns="0" tIns="0" rIns="0" bIns="0" rtlCol="0" anchor="t">
            <a:spAutoFit/>
          </a:bodyPr>
          <a:lstStyle/>
          <a:p>
            <a:pPr marL="518160" lvl="1" indent="-259080" algn="l">
              <a:lnSpc>
                <a:spcPts val="4079"/>
              </a:lnSpc>
              <a:buFont typeface="Arial"/>
              <a:buChar char="•"/>
            </a:pPr>
            <a:r>
              <a:rPr lang="vi-VN" sz="2400" dirty="0">
                <a:solidFill>
                  <a:schemeClr val="bg1"/>
                </a:solidFill>
                <a:latin typeface="Quicksand"/>
                <a:ea typeface="Quicksand"/>
                <a:cs typeface="Quicksand"/>
                <a:sym typeface="Quicksand"/>
              </a:rPr>
              <a:t>3 Switch phụ (1 uplink/tầng).</a:t>
            </a:r>
          </a:p>
          <a:p>
            <a:pPr marL="518160" lvl="1" indent="-259080" algn="l">
              <a:lnSpc>
                <a:spcPts val="4079"/>
              </a:lnSpc>
              <a:buFont typeface="Arial"/>
              <a:buChar char="•"/>
            </a:pPr>
            <a:r>
              <a:rPr lang="vi-VN" sz="2400" dirty="0">
                <a:solidFill>
                  <a:schemeClr val="bg1"/>
                </a:solidFill>
                <a:latin typeface="Quicksand"/>
                <a:ea typeface="Quicksand"/>
                <a:cs typeface="Quicksand"/>
                <a:sym typeface="Quicksand"/>
              </a:rPr>
              <a:t>3 AP (1 cổng/AP).</a:t>
            </a:r>
          </a:p>
          <a:p>
            <a:pPr marL="518160" lvl="1" indent="-259080" algn="l">
              <a:lnSpc>
                <a:spcPts val="4079"/>
              </a:lnSpc>
              <a:buFont typeface="Arial"/>
              <a:buChar char="•"/>
            </a:pPr>
            <a:r>
              <a:rPr lang="vi-VN" sz="2400" dirty="0">
                <a:solidFill>
                  <a:schemeClr val="bg1"/>
                </a:solidFill>
                <a:latin typeface="Quicksand"/>
                <a:ea typeface="Quicksand"/>
                <a:cs typeface="Quicksand"/>
                <a:sym typeface="Quicksand"/>
              </a:rPr>
              <a:t>1 File Server.</a:t>
            </a:r>
          </a:p>
          <a:p>
            <a:pPr marL="518160" lvl="1" indent="-259080" algn="l">
              <a:lnSpc>
                <a:spcPts val="4079"/>
              </a:lnSpc>
              <a:buFont typeface="Arial"/>
              <a:buChar char="•"/>
            </a:pPr>
            <a:r>
              <a:rPr lang="vi-VN" sz="2400" dirty="0">
                <a:solidFill>
                  <a:schemeClr val="bg1"/>
                </a:solidFill>
                <a:latin typeface="Quicksand"/>
                <a:ea typeface="Quicksand"/>
                <a:cs typeface="Quicksand"/>
                <a:sym typeface="Quicksand"/>
              </a:rPr>
              <a:t>1 NAS.</a:t>
            </a:r>
          </a:p>
          <a:p>
            <a:pPr marL="518160" lvl="1" indent="-259080" algn="l">
              <a:lnSpc>
                <a:spcPts val="4079"/>
              </a:lnSpc>
              <a:buFont typeface="Arial"/>
              <a:buChar char="•"/>
            </a:pPr>
            <a:r>
              <a:rPr lang="vi-VN" sz="2400" dirty="0">
                <a:solidFill>
                  <a:schemeClr val="bg1"/>
                </a:solidFill>
                <a:latin typeface="Quicksand"/>
                <a:ea typeface="Quicksand"/>
                <a:cs typeface="Quicksand"/>
                <a:sym typeface="Quicksand"/>
              </a:rPr>
              <a:t>1 Router.</a:t>
            </a:r>
          </a:p>
          <a:p>
            <a:pPr marL="518160" lvl="1" indent="-259080" algn="l">
              <a:lnSpc>
                <a:spcPts val="4079"/>
              </a:lnSpc>
              <a:buFont typeface="Arial"/>
              <a:buChar char="•"/>
            </a:pPr>
            <a:r>
              <a:rPr lang="vi-VN" sz="2400" dirty="0">
                <a:solidFill>
                  <a:schemeClr val="bg1"/>
                </a:solidFill>
                <a:latin typeface="Quicksand"/>
                <a:ea typeface="Quicksand"/>
                <a:cs typeface="Quicksand"/>
                <a:sym typeface="Quicksand"/>
              </a:rPr>
              <a:t>Tổng: 9 cổng, dư 15 cổng.</a:t>
            </a:r>
          </a:p>
          <a:p>
            <a:pPr marL="518160" lvl="1" indent="-259080" algn="l">
              <a:lnSpc>
                <a:spcPts val="4079"/>
              </a:lnSpc>
              <a:buFont typeface="Arial"/>
              <a:buChar char="•"/>
            </a:pPr>
            <a:endParaRPr lang="en-US" sz="2400" dirty="0">
              <a:solidFill>
                <a:schemeClr val="bg1"/>
              </a:solidFill>
              <a:latin typeface="Quicksand"/>
              <a:ea typeface="Quicksand"/>
              <a:cs typeface="Quicksand"/>
              <a:sym typeface="Quicksand"/>
            </a:endParaRPr>
          </a:p>
        </p:txBody>
      </p:sp>
      <p:sp>
        <p:nvSpPr>
          <p:cNvPr id="46" name="TextBox 11">
            <a:extLst>
              <a:ext uri="{FF2B5EF4-FFF2-40B4-BE49-F238E27FC236}">
                <a16:creationId xmlns:a16="http://schemas.microsoft.com/office/drawing/2014/main" id="{D052CE55-3768-B4AF-429C-8737F9B4ACC2}"/>
              </a:ext>
            </a:extLst>
          </p:cNvPr>
          <p:cNvSpPr txBox="1"/>
          <p:nvPr/>
        </p:nvSpPr>
        <p:spPr>
          <a:xfrm>
            <a:off x="990600" y="2552700"/>
            <a:ext cx="10527757" cy="461280"/>
          </a:xfrm>
          <a:prstGeom prst="rect">
            <a:avLst/>
          </a:prstGeom>
        </p:spPr>
        <p:txBody>
          <a:bodyPr lIns="0" tIns="0" rIns="0" bIns="0" rtlCol="0" anchor="t">
            <a:spAutoFit/>
          </a:bodyPr>
          <a:lstStyle/>
          <a:p>
            <a:pPr marL="0" lvl="0" indent="0" algn="l">
              <a:lnSpc>
                <a:spcPts val="3919"/>
              </a:lnSpc>
              <a:spcBef>
                <a:spcPct val="0"/>
              </a:spcBef>
            </a:pPr>
            <a:r>
              <a:rPr lang="vi-VN" sz="2799" b="1" dirty="0">
                <a:solidFill>
                  <a:schemeClr val="bg1"/>
                </a:solidFill>
                <a:latin typeface="Quicksand Bold"/>
                <a:ea typeface="Quicksand Bold"/>
                <a:cs typeface="Quicksand Bold"/>
                <a:sym typeface="Quicksand Bold"/>
              </a:rPr>
              <a:t>Tủ rack (Tầng 1): </a:t>
            </a:r>
            <a:r>
              <a:rPr lang="vi-VN" sz="2799" dirty="0">
                <a:solidFill>
                  <a:schemeClr val="bg1"/>
                </a:solidFill>
                <a:latin typeface="Quicksand" panose="020B0604020202020204" charset="0"/>
                <a:ea typeface="Quicksand Bold"/>
                <a:cs typeface="Quicksand Bold"/>
                <a:sym typeface="Quicksand Bold"/>
              </a:rPr>
              <a:t>Chứa Router, Switch chính, File Serve</a:t>
            </a:r>
            <a:r>
              <a:rPr lang="en-US" sz="2799" dirty="0">
                <a:solidFill>
                  <a:schemeClr val="bg1"/>
                </a:solidFill>
                <a:latin typeface="Quicksand" panose="020B0604020202020204" charset="0"/>
                <a:ea typeface="Quicksand Bold"/>
                <a:cs typeface="Quicksand Bold"/>
                <a:sym typeface="Quicksand Bold"/>
              </a:rPr>
              <a:t>r</a:t>
            </a:r>
            <a:r>
              <a:rPr lang="vi-VN" sz="2799" dirty="0">
                <a:solidFill>
                  <a:schemeClr val="bg1"/>
                </a:solidFill>
                <a:latin typeface="Quicksand" panose="020B0604020202020204" charset="0"/>
                <a:ea typeface="Quicksand Bold"/>
                <a:cs typeface="Quicksand Bold"/>
                <a:sym typeface="Quicksand Bold"/>
              </a:rPr>
              <a:t>, NAS</a:t>
            </a:r>
            <a:endParaRPr lang="en-US" sz="2799" dirty="0">
              <a:solidFill>
                <a:schemeClr val="bg1"/>
              </a:solidFill>
              <a:latin typeface="Quicksand" panose="020B0604020202020204" charset="0"/>
              <a:ea typeface="Quicksand Bold"/>
              <a:cs typeface="Quicksand Bold"/>
              <a:sym typeface="Quicksand Bold"/>
            </a:endParaRPr>
          </a:p>
        </p:txBody>
      </p:sp>
      <p:sp>
        <p:nvSpPr>
          <p:cNvPr id="47" name="TextBox 12">
            <a:extLst>
              <a:ext uri="{FF2B5EF4-FFF2-40B4-BE49-F238E27FC236}">
                <a16:creationId xmlns:a16="http://schemas.microsoft.com/office/drawing/2014/main" id="{E8323E52-D62E-2AAD-E8E1-A345671AE443}"/>
              </a:ext>
            </a:extLst>
          </p:cNvPr>
          <p:cNvSpPr txBox="1"/>
          <p:nvPr/>
        </p:nvSpPr>
        <p:spPr>
          <a:xfrm>
            <a:off x="1066800" y="3314700"/>
            <a:ext cx="10527757" cy="543418"/>
          </a:xfrm>
          <a:prstGeom prst="rect">
            <a:avLst/>
          </a:prstGeom>
        </p:spPr>
        <p:txBody>
          <a:bodyPr lIns="0" tIns="0" rIns="0" bIns="0" rtlCol="0" anchor="t">
            <a:spAutoFit/>
          </a:bodyPr>
          <a:lstStyle/>
          <a:p>
            <a:pPr marL="0" lvl="0" indent="0" algn="l">
              <a:lnSpc>
                <a:spcPts val="4759"/>
              </a:lnSpc>
            </a:pPr>
            <a:r>
              <a:rPr lang="vi-VN" sz="2799" b="1" dirty="0">
                <a:solidFill>
                  <a:schemeClr val="bg1"/>
                </a:solidFill>
                <a:latin typeface="Quicksand Bold"/>
                <a:ea typeface="Quicksand Bold"/>
                <a:cs typeface="Quicksand Bold"/>
                <a:sym typeface="Quicksand Bold"/>
              </a:rPr>
              <a:t>Swich chính (24 cổng)</a:t>
            </a:r>
            <a:r>
              <a:rPr lang="en-US" sz="2799" b="1" dirty="0">
                <a:solidFill>
                  <a:schemeClr val="bg1"/>
                </a:solidFill>
                <a:latin typeface="Quicksand Bold"/>
                <a:ea typeface="Quicksand Bold"/>
                <a:cs typeface="Quicksand Bold"/>
                <a:sym typeface="Quicksand Bold"/>
              </a:rPr>
              <a:t>:</a:t>
            </a:r>
            <a:r>
              <a:rPr lang="vi-VN" sz="2799" b="1" dirty="0">
                <a:solidFill>
                  <a:schemeClr val="bg1"/>
                </a:solidFill>
                <a:latin typeface="Quicksand Bold"/>
                <a:ea typeface="Quicksand Bold"/>
                <a:cs typeface="Quicksand Bold"/>
                <a:sym typeface="Quicksand Bold"/>
              </a:rPr>
              <a:t> </a:t>
            </a:r>
            <a:endParaRPr lang="en-US" sz="2799" b="1" dirty="0">
              <a:solidFill>
                <a:schemeClr val="bg1"/>
              </a:solidFill>
              <a:latin typeface="Quicksand Bold"/>
              <a:ea typeface="Quicksand Bold"/>
              <a:cs typeface="Quicksand Bold"/>
              <a:sym typeface="Quicksand Bold"/>
            </a:endParaRPr>
          </a:p>
        </p:txBody>
      </p:sp>
      <p:sp>
        <p:nvSpPr>
          <p:cNvPr id="48" name="TextBox 11">
            <a:extLst>
              <a:ext uri="{FF2B5EF4-FFF2-40B4-BE49-F238E27FC236}">
                <a16:creationId xmlns:a16="http://schemas.microsoft.com/office/drawing/2014/main" id="{77C88D33-5231-B43F-4713-34C3E788858D}"/>
              </a:ext>
            </a:extLst>
          </p:cNvPr>
          <p:cNvSpPr txBox="1"/>
          <p:nvPr/>
        </p:nvSpPr>
        <p:spPr>
          <a:xfrm>
            <a:off x="1028696" y="8009150"/>
            <a:ext cx="10527757" cy="461280"/>
          </a:xfrm>
          <a:prstGeom prst="rect">
            <a:avLst/>
          </a:prstGeom>
        </p:spPr>
        <p:txBody>
          <a:bodyPr lIns="0" tIns="0" rIns="0" bIns="0" rtlCol="0" anchor="t">
            <a:spAutoFit/>
          </a:bodyPr>
          <a:lstStyle/>
          <a:p>
            <a:pPr marL="0" lvl="0" indent="0" algn="l">
              <a:lnSpc>
                <a:spcPts val="3919"/>
              </a:lnSpc>
              <a:spcBef>
                <a:spcPct val="0"/>
              </a:spcBef>
            </a:pPr>
            <a:r>
              <a:rPr lang="vi-VN" sz="2799" b="1" dirty="0">
                <a:solidFill>
                  <a:schemeClr val="bg1"/>
                </a:solidFill>
                <a:latin typeface="Quicksand Bold"/>
                <a:ea typeface="Quicksand Bold"/>
                <a:cs typeface="Quicksand Bold"/>
                <a:sym typeface="Quicksand Bold"/>
              </a:rPr>
              <a:t>AP: </a:t>
            </a:r>
            <a:r>
              <a:rPr lang="vi-VN" sz="2799" dirty="0">
                <a:solidFill>
                  <a:schemeClr val="bg1"/>
                </a:solidFill>
                <a:latin typeface="Quicksand" panose="020B0604020202020204" charset="0"/>
                <a:ea typeface="Quicksand Bold"/>
                <a:cs typeface="Quicksand Bold"/>
                <a:sym typeface="Quicksand Bold"/>
              </a:rPr>
              <a:t>Cung cấp Wi-Fi cho 9 điện thoại/ tầng</a:t>
            </a:r>
            <a:endParaRPr lang="en-US" sz="2799" dirty="0">
              <a:solidFill>
                <a:schemeClr val="bg1"/>
              </a:solidFill>
              <a:latin typeface="Quicksand" panose="020B0604020202020204" charset="0"/>
              <a:ea typeface="Quicksand Bold"/>
              <a:cs typeface="Quicksand Bold"/>
              <a:sym typeface="Quicksand Bold"/>
            </a:endParaRPr>
          </a:p>
        </p:txBody>
      </p:sp>
      <p:sp>
        <p:nvSpPr>
          <p:cNvPr id="49" name="TextBox 11">
            <a:extLst>
              <a:ext uri="{FF2B5EF4-FFF2-40B4-BE49-F238E27FC236}">
                <a16:creationId xmlns:a16="http://schemas.microsoft.com/office/drawing/2014/main" id="{1FD4A726-0175-8224-7344-A348759BE970}"/>
              </a:ext>
            </a:extLst>
          </p:cNvPr>
          <p:cNvSpPr txBox="1"/>
          <p:nvPr/>
        </p:nvSpPr>
        <p:spPr>
          <a:xfrm>
            <a:off x="1008312" y="7258335"/>
            <a:ext cx="14460288" cy="461280"/>
          </a:xfrm>
          <a:prstGeom prst="rect">
            <a:avLst/>
          </a:prstGeom>
        </p:spPr>
        <p:txBody>
          <a:bodyPr wrap="square" lIns="0" tIns="0" rIns="0" bIns="0" rtlCol="0" anchor="t">
            <a:spAutoFit/>
          </a:bodyPr>
          <a:lstStyle/>
          <a:p>
            <a:pPr marL="0" lvl="0" indent="0" algn="l">
              <a:lnSpc>
                <a:spcPts val="3919"/>
              </a:lnSpc>
              <a:spcBef>
                <a:spcPct val="0"/>
              </a:spcBef>
            </a:pPr>
            <a:r>
              <a:rPr lang="vi-VN" sz="2799" b="1" dirty="0">
                <a:solidFill>
                  <a:schemeClr val="bg1"/>
                </a:solidFill>
                <a:latin typeface="Quicksand Bold"/>
                <a:ea typeface="Quicksand Bold"/>
                <a:cs typeface="Quicksand Bold"/>
                <a:sym typeface="Quicksand Bold"/>
              </a:rPr>
              <a:t>Switch phụ (24 cổng/tầng): </a:t>
            </a:r>
            <a:r>
              <a:rPr lang="vi-VN" sz="2799" dirty="0">
                <a:solidFill>
                  <a:schemeClr val="bg1"/>
                </a:solidFill>
                <a:latin typeface="Quicksand" panose="020B0604020202020204" charset="0"/>
                <a:ea typeface="Quicksand Bold"/>
                <a:cs typeface="Quicksand Bold"/>
                <a:sym typeface="Quicksand Bold"/>
              </a:rPr>
              <a:t>Kết nối 9 PC + 1 uplink đến Switch chính, dư 14 cổng</a:t>
            </a:r>
            <a:endParaRPr lang="en-US" sz="2799" dirty="0">
              <a:solidFill>
                <a:schemeClr val="bg1"/>
              </a:solidFill>
              <a:latin typeface="Quicksand" panose="020B0604020202020204" charset="0"/>
              <a:ea typeface="Quicksand Bold"/>
              <a:cs typeface="Quicksand Bold"/>
              <a:sym typeface="Quicksand Bold"/>
            </a:endParaRPr>
          </a:p>
        </p:txBody>
      </p:sp>
      <p:sp>
        <p:nvSpPr>
          <p:cNvPr id="50" name="TextBox 11">
            <a:extLst>
              <a:ext uri="{FF2B5EF4-FFF2-40B4-BE49-F238E27FC236}">
                <a16:creationId xmlns:a16="http://schemas.microsoft.com/office/drawing/2014/main" id="{46D592EB-B7B2-85DE-AD31-B7B15B99BB4C}"/>
              </a:ext>
            </a:extLst>
          </p:cNvPr>
          <p:cNvSpPr txBox="1"/>
          <p:nvPr/>
        </p:nvSpPr>
        <p:spPr>
          <a:xfrm>
            <a:off x="1049080" y="8759965"/>
            <a:ext cx="10527757" cy="461280"/>
          </a:xfrm>
          <a:prstGeom prst="rect">
            <a:avLst/>
          </a:prstGeom>
        </p:spPr>
        <p:txBody>
          <a:bodyPr lIns="0" tIns="0" rIns="0" bIns="0" rtlCol="0" anchor="t">
            <a:spAutoFit/>
          </a:bodyPr>
          <a:lstStyle/>
          <a:p>
            <a:pPr marL="0" lvl="0" indent="0" algn="l">
              <a:lnSpc>
                <a:spcPts val="3919"/>
              </a:lnSpc>
              <a:spcBef>
                <a:spcPct val="0"/>
              </a:spcBef>
            </a:pPr>
            <a:r>
              <a:rPr lang="vi-VN" sz="2799" b="1" dirty="0">
                <a:solidFill>
                  <a:schemeClr val="bg1"/>
                </a:solidFill>
                <a:latin typeface="Quicksand Bold"/>
                <a:ea typeface="Quicksand Bold"/>
                <a:cs typeface="Quicksand Bold"/>
                <a:sym typeface="Quicksand Bold"/>
              </a:rPr>
              <a:t>Cáp: </a:t>
            </a:r>
            <a:r>
              <a:rPr lang="vi-VN" sz="2799" dirty="0">
                <a:solidFill>
                  <a:schemeClr val="bg1"/>
                </a:solidFill>
                <a:latin typeface="Quicksand" panose="020B0604020202020204" charset="0"/>
                <a:ea typeface="Quicksand Bold"/>
                <a:cs typeface="Quicksand Bold"/>
                <a:sym typeface="Quicksand Bold"/>
              </a:rPr>
              <a:t>Cat6 từ Switch chính đến SW/AP/NAS, từ SW Tầng đến PC</a:t>
            </a:r>
            <a:endParaRPr lang="en-US" sz="2799" dirty="0">
              <a:solidFill>
                <a:schemeClr val="bg1"/>
              </a:solidFill>
              <a:latin typeface="Quicksand" panose="020B0604020202020204" charset="0"/>
              <a:ea typeface="Quicksand Bold"/>
              <a:cs typeface="Quicksand Bold"/>
              <a:sym typeface="Quicksand Bold"/>
            </a:endParaRPr>
          </a:p>
        </p:txBody>
      </p:sp>
      <p:grpSp>
        <p:nvGrpSpPr>
          <p:cNvPr id="51" name="Group 16">
            <a:extLst>
              <a:ext uri="{FF2B5EF4-FFF2-40B4-BE49-F238E27FC236}">
                <a16:creationId xmlns:a16="http://schemas.microsoft.com/office/drawing/2014/main" id="{07C29E2B-68C3-962E-7B15-8DEE843BC49F}"/>
              </a:ext>
            </a:extLst>
          </p:cNvPr>
          <p:cNvGrpSpPr/>
          <p:nvPr/>
        </p:nvGrpSpPr>
        <p:grpSpPr>
          <a:xfrm>
            <a:off x="38100" y="1333500"/>
            <a:ext cx="6270171" cy="897724"/>
            <a:chOff x="0" y="0"/>
            <a:chExt cx="706025" cy="236438"/>
          </a:xfrm>
        </p:grpSpPr>
        <p:sp>
          <p:nvSpPr>
            <p:cNvPr id="52" name="Freeform 17">
              <a:extLst>
                <a:ext uri="{FF2B5EF4-FFF2-40B4-BE49-F238E27FC236}">
                  <a16:creationId xmlns:a16="http://schemas.microsoft.com/office/drawing/2014/main" id="{71807271-9500-431A-619C-594D009918D1}"/>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sp>
        <p:sp>
          <p:nvSpPr>
            <p:cNvPr id="53" name="TextBox 18">
              <a:extLst>
                <a:ext uri="{FF2B5EF4-FFF2-40B4-BE49-F238E27FC236}">
                  <a16:creationId xmlns:a16="http://schemas.microsoft.com/office/drawing/2014/main" id="{8FD7DDF2-D8D8-61CF-2FF7-D5B32E35299A}"/>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54" name="TextBox 11">
            <a:extLst>
              <a:ext uri="{FF2B5EF4-FFF2-40B4-BE49-F238E27FC236}">
                <a16:creationId xmlns:a16="http://schemas.microsoft.com/office/drawing/2014/main" id="{69847B65-1945-252F-F9B9-FD8415ECB324}"/>
              </a:ext>
            </a:extLst>
          </p:cNvPr>
          <p:cNvSpPr txBox="1"/>
          <p:nvPr/>
        </p:nvSpPr>
        <p:spPr>
          <a:xfrm>
            <a:off x="1447800" y="1562100"/>
            <a:ext cx="10527757" cy="500137"/>
          </a:xfrm>
          <a:prstGeom prst="rect">
            <a:avLst/>
          </a:prstGeom>
        </p:spPr>
        <p:txBody>
          <a:bodyPr wrap="square" lIns="0" tIns="0" rIns="0" bIns="0" rtlCol="0" anchor="t">
            <a:spAutoFit/>
          </a:bodyPr>
          <a:lstStyle/>
          <a:p>
            <a:pPr marL="0" lvl="0" indent="0" algn="l">
              <a:lnSpc>
                <a:spcPts val="3919"/>
              </a:lnSpc>
              <a:spcBef>
                <a:spcPct val="0"/>
              </a:spcBef>
            </a:pPr>
            <a:r>
              <a:rPr lang="vi-VN" sz="3600" b="1" u="sng" dirty="0">
                <a:solidFill>
                  <a:schemeClr val="bg1"/>
                </a:solidFill>
                <a:latin typeface="Quicksand Bold"/>
                <a:ea typeface="Quicksand Bold"/>
                <a:cs typeface="Quicksand Bold"/>
                <a:sym typeface="Quicksand Bold"/>
              </a:rPr>
              <a:t>Quy hoạch kết nối</a:t>
            </a:r>
            <a:r>
              <a:rPr lang="en-US" sz="3600" b="1" u="sng" dirty="0">
                <a:solidFill>
                  <a:schemeClr val="bg1"/>
                </a:solidFill>
                <a:latin typeface="Quicksand Bold"/>
                <a:ea typeface="Quicksand Bold"/>
                <a:cs typeface="Quicksand Bold"/>
                <a:sym typeface="Quicksand Bold"/>
              </a:rPr>
              <a:t>:</a:t>
            </a:r>
          </a:p>
        </p:txBody>
      </p:sp>
      <p:sp>
        <p:nvSpPr>
          <p:cNvPr id="55" name="Freeform 23">
            <a:extLst>
              <a:ext uri="{FF2B5EF4-FFF2-40B4-BE49-F238E27FC236}">
                <a16:creationId xmlns:a16="http://schemas.microsoft.com/office/drawing/2014/main" id="{96972D36-62B2-2D32-E262-68ED4E8F555F}"/>
              </a:ext>
            </a:extLst>
          </p:cNvPr>
          <p:cNvSpPr/>
          <p:nvPr/>
        </p:nvSpPr>
        <p:spPr>
          <a:xfrm>
            <a:off x="15925800" y="3390900"/>
            <a:ext cx="1600200" cy="1752600"/>
          </a:xfrm>
          <a:custGeom>
            <a:avLst/>
            <a:gdLst/>
            <a:ahLst/>
            <a:cxnLst/>
            <a:rect l="l" t="t" r="r" b="b"/>
            <a:pathLst>
              <a:path w="2138795" h="2381250">
                <a:moveTo>
                  <a:pt x="0" y="0"/>
                </a:moveTo>
                <a:lnTo>
                  <a:pt x="2138795" y="0"/>
                </a:lnTo>
                <a:lnTo>
                  <a:pt x="2138795" y="2381250"/>
                </a:lnTo>
                <a:lnTo>
                  <a:pt x="0" y="2381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6" name="Freeform 24">
            <a:extLst>
              <a:ext uri="{FF2B5EF4-FFF2-40B4-BE49-F238E27FC236}">
                <a16:creationId xmlns:a16="http://schemas.microsoft.com/office/drawing/2014/main" id="{1E38CF2D-C7D2-8FCA-045A-673EF649B739}"/>
              </a:ext>
            </a:extLst>
          </p:cNvPr>
          <p:cNvSpPr/>
          <p:nvPr/>
        </p:nvSpPr>
        <p:spPr>
          <a:xfrm>
            <a:off x="16230600" y="495300"/>
            <a:ext cx="1701079" cy="1724025"/>
          </a:xfrm>
          <a:custGeom>
            <a:avLst/>
            <a:gdLst/>
            <a:ahLst/>
            <a:cxnLst/>
            <a:rect l="l" t="t" r="r" b="b"/>
            <a:pathLst>
              <a:path w="2030557" h="2381250">
                <a:moveTo>
                  <a:pt x="0" y="0"/>
                </a:moveTo>
                <a:lnTo>
                  <a:pt x="2030557" y="0"/>
                </a:lnTo>
                <a:lnTo>
                  <a:pt x="2030557" y="2381250"/>
                </a:lnTo>
                <a:lnTo>
                  <a:pt x="0" y="2381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7" name="Freeform 25">
            <a:extLst>
              <a:ext uri="{FF2B5EF4-FFF2-40B4-BE49-F238E27FC236}">
                <a16:creationId xmlns:a16="http://schemas.microsoft.com/office/drawing/2014/main" id="{A9D5CB15-F60A-B6D7-A3E8-E55ACE14C554}"/>
              </a:ext>
            </a:extLst>
          </p:cNvPr>
          <p:cNvSpPr/>
          <p:nvPr/>
        </p:nvSpPr>
        <p:spPr>
          <a:xfrm>
            <a:off x="15773400" y="6134100"/>
            <a:ext cx="1670338" cy="1495425"/>
          </a:xfrm>
          <a:custGeom>
            <a:avLst/>
            <a:gdLst/>
            <a:ahLst/>
            <a:cxnLst/>
            <a:rect l="l" t="t" r="r" b="b"/>
            <a:pathLst>
              <a:path w="2121477" h="2381250">
                <a:moveTo>
                  <a:pt x="0" y="0"/>
                </a:moveTo>
                <a:lnTo>
                  <a:pt x="2121477" y="0"/>
                </a:lnTo>
                <a:lnTo>
                  <a:pt x="2121477" y="2381250"/>
                </a:lnTo>
                <a:lnTo>
                  <a:pt x="0" y="23812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1812</Words>
  <Application>Microsoft Office PowerPoint</Application>
  <PresentationFormat>Custom</PresentationFormat>
  <Paragraphs>227</Paragraphs>
  <Slides>31</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Arial</vt:lpstr>
      <vt:lpstr>Quicksand</vt:lpstr>
      <vt:lpstr>Raleway Ultra-Bold</vt:lpstr>
      <vt:lpstr>Raleway Medium</vt:lpstr>
      <vt:lpstr>Cormorant Garamond Bold Italics</vt:lpstr>
      <vt:lpstr>Antonio Ultra-Bold</vt:lpstr>
      <vt:lpstr>Calibri</vt:lpstr>
      <vt:lpstr>Quicksand Bold</vt:lpstr>
      <vt:lpstr>Times New Roman</vt:lpstr>
      <vt:lpstr>Aharoni</vt:lpstr>
      <vt:lpstr>Montserrat Medium</vt:lpstr>
      <vt:lpstr>ADLaM Display</vt:lpstr>
      <vt:lpstr>Palatino Linotype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Simple Cybersecurity Presentation</dc:title>
  <dc:creator>DELL</dc:creator>
  <cp:lastModifiedBy>Hải .</cp:lastModifiedBy>
  <cp:revision>21</cp:revision>
  <dcterms:created xsi:type="dcterms:W3CDTF">2006-08-16T00:00:00Z</dcterms:created>
  <dcterms:modified xsi:type="dcterms:W3CDTF">2025-04-16T14:07:34Z</dcterms:modified>
  <dc:identifier>DAGkgMlgmjk</dc:identifier>
</cp:coreProperties>
</file>